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7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Override8.xml" ContentType="application/vnd.openxmlformats-officedocument.themeOverride+xml"/>
  <Override PartName="/ppt/notesSlides/notesSlide9.xml" ContentType="application/vnd.openxmlformats-officedocument.presentationml.notesSlide+xml"/>
  <Override PartName="/ppt/theme/themeOverride9.xml" ContentType="application/vnd.openxmlformats-officedocument.themeOverride+xml"/>
  <Override PartName="/ppt/notesSlides/notesSlide10.xml" ContentType="application/vnd.openxmlformats-officedocument.presentationml.notesSlide+xml"/>
  <Override PartName="/ppt/theme/themeOverride10.xml" ContentType="application/vnd.openxmlformats-officedocument.themeOverr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1"/>
    <p:sldMasterId id="2147483980" r:id="rId2"/>
  </p:sldMasterIdLst>
  <p:notesMasterIdLst>
    <p:notesMasterId r:id="rId15"/>
  </p:notesMasterIdLst>
  <p:sldIdLst>
    <p:sldId id="261" r:id="rId3"/>
    <p:sldId id="284" r:id="rId4"/>
    <p:sldId id="285" r:id="rId5"/>
    <p:sldId id="286" r:id="rId6"/>
    <p:sldId id="287" r:id="rId7"/>
    <p:sldId id="291" r:id="rId8"/>
    <p:sldId id="288" r:id="rId9"/>
    <p:sldId id="290" r:id="rId10"/>
    <p:sldId id="289" r:id="rId11"/>
    <p:sldId id="294" r:id="rId12"/>
    <p:sldId id="293" r:id="rId13"/>
    <p:sldId id="292" r:id="rId14"/>
  </p:sldIdLst>
  <p:sldSz cx="9144000" cy="6858000" type="screen4x3"/>
  <p:notesSz cx="6858000" cy="9144000"/>
  <p:defaultTextStyle>
    <a:defPPr>
      <a:defRPr lang="ru-RU"/>
    </a:defPPr>
    <a:lvl1pPr algn="l" defTabSz="91281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5613" indent="1588" algn="l" defTabSz="91281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2813" indent="1588" algn="l" defTabSz="91281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0013" indent="1588" algn="l" defTabSz="91281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7213" indent="1588" algn="l" defTabSz="91281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sz="1900"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sz="1900"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sz="1900"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sz="1900"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069">
          <p15:clr>
            <a:srgbClr val="A4A3A4"/>
          </p15:clr>
        </p15:guide>
        <p15:guide id="2" pos="274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EEF"/>
    <a:srgbClr val="40C0FA"/>
    <a:srgbClr val="4EBE61"/>
    <a:srgbClr val="006600"/>
    <a:srgbClr val="5E3838"/>
    <a:srgbClr val="DBD600"/>
    <a:srgbClr val="D98427"/>
    <a:srgbClr val="A29E00"/>
    <a:srgbClr val="673732"/>
    <a:srgbClr val="5B3C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Темный стиль 1 -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Темный стиль 1 -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Темный стиль 1 - акцент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Темный стиль 2 -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202B0CA-FC54-4496-8BCA-5EF66A818D29}" styleName="Темный стиль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275" autoAdjust="0"/>
  </p:normalViewPr>
  <p:slideViewPr>
    <p:cSldViewPr showGuides="1">
      <p:cViewPr varScale="1">
        <p:scale>
          <a:sx n="112" d="100"/>
          <a:sy n="112" d="100"/>
        </p:scale>
        <p:origin x="1584" y="102"/>
      </p:cViewPr>
      <p:guideLst>
        <p:guide orient="horz" pos="2069"/>
        <p:guide pos="274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F3740A7-5BCC-44F9-8114-EF6D0A4B7134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1F21DFC-993F-40A7-8804-00BE6C8E7A93}">
      <dgm:prSet phldrT="[Текст]"/>
      <dgm:spPr>
        <a:solidFill>
          <a:srgbClr val="FF0000"/>
        </a:solidFill>
      </dgm:spPr>
      <dgm:t>
        <a:bodyPr/>
        <a:lstStyle/>
        <a:p>
          <a:r>
            <a:rPr lang="ru-RU" dirty="0" smtClean="0"/>
            <a:t>Выявление нарушения в комментариях читателей</a:t>
          </a:r>
          <a:endParaRPr lang="ru-RU" dirty="0"/>
        </a:p>
      </dgm:t>
    </dgm:pt>
    <dgm:pt modelId="{ED44C853-3F98-439B-B714-80AC79BD7D6A}" type="parTrans" cxnId="{A66E3359-982E-44F7-B17C-8A04B0218A24}">
      <dgm:prSet/>
      <dgm:spPr/>
      <dgm:t>
        <a:bodyPr/>
        <a:lstStyle/>
        <a:p>
          <a:endParaRPr lang="ru-RU"/>
        </a:p>
      </dgm:t>
    </dgm:pt>
    <dgm:pt modelId="{C74ED516-BC05-413D-84D2-46D877F70450}" type="sibTrans" cxnId="{A66E3359-982E-44F7-B17C-8A04B0218A24}">
      <dgm:prSet/>
      <dgm:spPr/>
      <dgm:t>
        <a:bodyPr/>
        <a:lstStyle/>
        <a:p>
          <a:endParaRPr lang="ru-RU"/>
        </a:p>
      </dgm:t>
    </dgm:pt>
    <dgm:pt modelId="{1262739A-9304-40ED-B429-B42D307BF4CE}">
      <dgm:prSet phldrT="[Текст]"/>
      <dgm:spPr/>
      <dgm:t>
        <a:bodyPr/>
        <a:lstStyle/>
        <a:p>
          <a:r>
            <a:rPr lang="ru-RU" dirty="0" smtClean="0"/>
            <a:t>Обращение в редакцию</a:t>
          </a:r>
          <a:endParaRPr lang="ru-RU" dirty="0"/>
        </a:p>
      </dgm:t>
    </dgm:pt>
    <dgm:pt modelId="{FC39E2E7-B754-47FF-95EF-89A99998853C}" type="parTrans" cxnId="{3C2DDDCB-6F81-482E-83AF-EB383A8DB607}">
      <dgm:prSet/>
      <dgm:spPr/>
      <dgm:t>
        <a:bodyPr/>
        <a:lstStyle/>
        <a:p>
          <a:endParaRPr lang="ru-RU"/>
        </a:p>
      </dgm:t>
    </dgm:pt>
    <dgm:pt modelId="{24BA5E86-B5C8-4A7B-96B8-8CEA01C3D1C3}" type="sibTrans" cxnId="{3C2DDDCB-6F81-482E-83AF-EB383A8DB607}">
      <dgm:prSet/>
      <dgm:spPr/>
      <dgm:t>
        <a:bodyPr/>
        <a:lstStyle/>
        <a:p>
          <a:endParaRPr lang="ru-RU"/>
        </a:p>
      </dgm:t>
    </dgm:pt>
    <dgm:pt modelId="{2C223486-0EA0-4D1F-8C41-C0C9DC0225F9}">
      <dgm:prSet phldrT="[Текст]"/>
      <dgm:spPr>
        <a:solidFill>
          <a:schemeClr val="accent3"/>
        </a:solidFill>
      </dgm:spPr>
      <dgm:t>
        <a:bodyPr/>
        <a:lstStyle/>
        <a:p>
          <a:r>
            <a:rPr lang="ru-RU" dirty="0" smtClean="0"/>
            <a:t>Удаление или редактирование комментария</a:t>
          </a:r>
          <a:endParaRPr lang="ru-RU" dirty="0"/>
        </a:p>
      </dgm:t>
    </dgm:pt>
    <dgm:pt modelId="{B45181A3-80F0-4F05-8525-40032998F23F}" type="parTrans" cxnId="{582FFEF9-FD54-41B1-B1F6-054E6B9E61A2}">
      <dgm:prSet/>
      <dgm:spPr/>
      <dgm:t>
        <a:bodyPr/>
        <a:lstStyle/>
        <a:p>
          <a:endParaRPr lang="ru-RU"/>
        </a:p>
      </dgm:t>
    </dgm:pt>
    <dgm:pt modelId="{F9ECE10E-1479-489A-98CA-AED7C0E07026}" type="sibTrans" cxnId="{582FFEF9-FD54-41B1-B1F6-054E6B9E61A2}">
      <dgm:prSet/>
      <dgm:spPr/>
      <dgm:t>
        <a:bodyPr/>
        <a:lstStyle/>
        <a:p>
          <a:endParaRPr lang="ru-RU"/>
        </a:p>
      </dgm:t>
    </dgm:pt>
    <dgm:pt modelId="{D2E159D4-55DA-4E8C-A987-E8DC45C4F018}">
      <dgm:prSet phldrT="[Текст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dirty="0" smtClean="0"/>
            <a:t>Административное производство в отношении редакции</a:t>
          </a:r>
          <a:endParaRPr lang="ru-RU" dirty="0"/>
        </a:p>
      </dgm:t>
    </dgm:pt>
    <dgm:pt modelId="{53CB794B-91BF-4473-AC6D-69115A6E2B28}" type="parTrans" cxnId="{08864A62-C468-4A7D-B99B-6C5B4C1E7AE2}">
      <dgm:prSet/>
      <dgm:spPr/>
      <dgm:t>
        <a:bodyPr/>
        <a:lstStyle/>
        <a:p>
          <a:endParaRPr lang="ru-RU"/>
        </a:p>
      </dgm:t>
    </dgm:pt>
    <dgm:pt modelId="{94D44C4D-8ABE-46B8-BD0D-166B0FD0923D}" type="sibTrans" cxnId="{08864A62-C468-4A7D-B99B-6C5B4C1E7AE2}">
      <dgm:prSet/>
      <dgm:spPr/>
      <dgm:t>
        <a:bodyPr/>
        <a:lstStyle/>
        <a:p>
          <a:endParaRPr lang="ru-RU"/>
        </a:p>
      </dgm:t>
    </dgm:pt>
    <dgm:pt modelId="{DFE7388F-EB08-4A4F-990F-6D953E6D4533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 smtClean="0"/>
            <a:t> Отсутствие обратной связи и отказ в редактировании комментария</a:t>
          </a:r>
        </a:p>
        <a:p>
          <a:pPr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 smtClean="0"/>
        </a:p>
      </dgm:t>
    </dgm:pt>
    <dgm:pt modelId="{7B5360B7-FCA6-4C50-9D0A-AAF11B3BD65F}" type="parTrans" cxnId="{886F402F-3EC3-45DF-ACC0-DE71A4A7D0DD}">
      <dgm:prSet/>
      <dgm:spPr/>
      <dgm:t>
        <a:bodyPr/>
        <a:lstStyle/>
        <a:p>
          <a:endParaRPr lang="ru-RU"/>
        </a:p>
      </dgm:t>
    </dgm:pt>
    <dgm:pt modelId="{D4ADCA95-FABA-4858-BBD7-004B6C6F5D5B}" type="sibTrans" cxnId="{886F402F-3EC3-45DF-ACC0-DE71A4A7D0DD}">
      <dgm:prSet/>
      <dgm:spPr/>
      <dgm:t>
        <a:bodyPr/>
        <a:lstStyle/>
        <a:p>
          <a:endParaRPr lang="ru-RU"/>
        </a:p>
      </dgm:t>
    </dgm:pt>
    <dgm:pt modelId="{CB0F727C-1C18-49F4-AA82-DB5904B6AD7A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dirty="0" smtClean="0"/>
            <a:t>Предупреждение для СМИ по ст. 4 Закона О СМИ</a:t>
          </a:r>
          <a:endParaRPr lang="ru-RU" dirty="0"/>
        </a:p>
      </dgm:t>
    </dgm:pt>
    <dgm:pt modelId="{A220844A-4E6E-4D11-8205-11ED3F5ED0F0}" type="parTrans" cxnId="{D6395F7C-A3A7-46F0-BE27-02C2E6B0E692}">
      <dgm:prSet/>
      <dgm:spPr/>
      <dgm:t>
        <a:bodyPr/>
        <a:lstStyle/>
        <a:p>
          <a:endParaRPr lang="ru-RU"/>
        </a:p>
      </dgm:t>
    </dgm:pt>
    <dgm:pt modelId="{6EECAF05-46DE-4E69-B1F4-A9E6BBCECD4D}" type="sibTrans" cxnId="{D6395F7C-A3A7-46F0-BE27-02C2E6B0E692}">
      <dgm:prSet/>
      <dgm:spPr/>
      <dgm:t>
        <a:bodyPr/>
        <a:lstStyle/>
        <a:p>
          <a:endParaRPr lang="ru-RU"/>
        </a:p>
      </dgm:t>
    </dgm:pt>
    <dgm:pt modelId="{78D7C06A-B642-40C2-892D-7BE1EC116A08}" type="pres">
      <dgm:prSet presAssocID="{0F3740A7-5BCC-44F9-8114-EF6D0A4B713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6A87234-02EB-4C93-9097-4526100DA393}" type="pres">
      <dgm:prSet presAssocID="{91F21DFC-993F-40A7-8804-00BE6C8E7A93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94F1A6-3DA4-4C6F-B620-E156460BD1B6}" type="pres">
      <dgm:prSet presAssocID="{C74ED516-BC05-413D-84D2-46D877F70450}" presName="sibTrans" presStyleLbl="sibTrans2D1" presStyleIdx="0" presStyleCnt="5"/>
      <dgm:spPr/>
      <dgm:t>
        <a:bodyPr/>
        <a:lstStyle/>
        <a:p>
          <a:endParaRPr lang="ru-RU"/>
        </a:p>
      </dgm:t>
    </dgm:pt>
    <dgm:pt modelId="{72C7A2FE-223B-4CB6-B3FA-D24D696CB3C4}" type="pres">
      <dgm:prSet presAssocID="{C74ED516-BC05-413D-84D2-46D877F70450}" presName="connectorText" presStyleLbl="sibTrans2D1" presStyleIdx="0" presStyleCnt="5"/>
      <dgm:spPr/>
      <dgm:t>
        <a:bodyPr/>
        <a:lstStyle/>
        <a:p>
          <a:endParaRPr lang="ru-RU"/>
        </a:p>
      </dgm:t>
    </dgm:pt>
    <dgm:pt modelId="{A41F4082-156F-4F25-9C87-949740DB1273}" type="pres">
      <dgm:prSet presAssocID="{1262739A-9304-40ED-B429-B42D307BF4CE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820685-37C2-4F85-AC37-109C550647A5}" type="pres">
      <dgm:prSet presAssocID="{24BA5E86-B5C8-4A7B-96B8-8CEA01C3D1C3}" presName="sibTrans" presStyleLbl="sibTrans2D1" presStyleIdx="1" presStyleCnt="5"/>
      <dgm:spPr/>
      <dgm:t>
        <a:bodyPr/>
        <a:lstStyle/>
        <a:p>
          <a:endParaRPr lang="ru-RU"/>
        </a:p>
      </dgm:t>
    </dgm:pt>
    <dgm:pt modelId="{96AD2C9F-2C10-491E-B9B1-91C04C4B5EF9}" type="pres">
      <dgm:prSet presAssocID="{24BA5E86-B5C8-4A7B-96B8-8CEA01C3D1C3}" presName="connectorText" presStyleLbl="sibTrans2D1" presStyleIdx="1" presStyleCnt="5"/>
      <dgm:spPr/>
      <dgm:t>
        <a:bodyPr/>
        <a:lstStyle/>
        <a:p>
          <a:endParaRPr lang="ru-RU"/>
        </a:p>
      </dgm:t>
    </dgm:pt>
    <dgm:pt modelId="{27C5D090-0FCC-4AD2-B722-F176D3652A74}" type="pres">
      <dgm:prSet presAssocID="{2C223486-0EA0-4D1F-8C41-C0C9DC0225F9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CC303D-5AEF-49ED-842B-40CB9A8E57BD}" type="pres">
      <dgm:prSet presAssocID="{F9ECE10E-1479-489A-98CA-AED7C0E07026}" presName="sibTrans" presStyleLbl="sibTrans2D1" presStyleIdx="2" presStyleCnt="5" custLinFactX="-300000" custLinFactNeighborX="-348648" custLinFactNeighborY="4152"/>
      <dgm:spPr/>
      <dgm:t>
        <a:bodyPr/>
        <a:lstStyle/>
        <a:p>
          <a:endParaRPr lang="ru-RU"/>
        </a:p>
      </dgm:t>
    </dgm:pt>
    <dgm:pt modelId="{18B46648-38C5-405C-8FCD-855F980E2068}" type="pres">
      <dgm:prSet presAssocID="{F9ECE10E-1479-489A-98CA-AED7C0E07026}" presName="connectorText" presStyleLbl="sibTrans2D1" presStyleIdx="2" presStyleCnt="5"/>
      <dgm:spPr/>
      <dgm:t>
        <a:bodyPr/>
        <a:lstStyle/>
        <a:p>
          <a:endParaRPr lang="ru-RU"/>
        </a:p>
      </dgm:t>
    </dgm:pt>
    <dgm:pt modelId="{31D4C61A-3369-43FD-BFE8-93CC9AD303FA}" type="pres">
      <dgm:prSet presAssocID="{D2E159D4-55DA-4E8C-A987-E8DC45C4F018}" presName="node" presStyleLbl="node1" presStyleIdx="3" presStyleCnt="6" custLinFactNeighborX="2524" custLinFactNeighborY="-7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FBBE28-1F83-419D-8264-04D732331C38}" type="pres">
      <dgm:prSet presAssocID="{94D44C4D-8ABE-46B8-BD0D-166B0FD0923D}" presName="sibTrans" presStyleLbl="sibTrans2D1" presStyleIdx="3" presStyleCnt="5" custAng="10800000"/>
      <dgm:spPr/>
      <dgm:t>
        <a:bodyPr/>
        <a:lstStyle/>
        <a:p>
          <a:endParaRPr lang="ru-RU"/>
        </a:p>
      </dgm:t>
    </dgm:pt>
    <dgm:pt modelId="{926E9B3C-4B9B-4E40-A300-961C31C20E29}" type="pres">
      <dgm:prSet presAssocID="{94D44C4D-8ABE-46B8-BD0D-166B0FD0923D}" presName="connectorText" presStyleLbl="sibTrans2D1" presStyleIdx="3" presStyleCnt="5"/>
      <dgm:spPr/>
      <dgm:t>
        <a:bodyPr/>
        <a:lstStyle/>
        <a:p>
          <a:endParaRPr lang="ru-RU"/>
        </a:p>
      </dgm:t>
    </dgm:pt>
    <dgm:pt modelId="{1362BE9B-8288-48FB-A4CD-08B5EEEB75D3}" type="pres">
      <dgm:prSet presAssocID="{DFE7388F-EB08-4A4F-990F-6D953E6D4533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037EEE-BD3E-4B6B-9F7C-E14234B2F155}" type="pres">
      <dgm:prSet presAssocID="{D4ADCA95-FABA-4858-BBD7-004B6C6F5D5B}" presName="sibTrans" presStyleLbl="sibTrans2D1" presStyleIdx="4" presStyleCnt="5"/>
      <dgm:spPr/>
      <dgm:t>
        <a:bodyPr/>
        <a:lstStyle/>
        <a:p>
          <a:endParaRPr lang="ru-RU"/>
        </a:p>
      </dgm:t>
    </dgm:pt>
    <dgm:pt modelId="{5B593B5B-8D06-4675-8669-46B05041355F}" type="pres">
      <dgm:prSet presAssocID="{D4ADCA95-FABA-4858-BBD7-004B6C6F5D5B}" presName="connectorText" presStyleLbl="sibTrans2D1" presStyleIdx="4" presStyleCnt="5"/>
      <dgm:spPr/>
      <dgm:t>
        <a:bodyPr/>
        <a:lstStyle/>
        <a:p>
          <a:endParaRPr lang="ru-RU"/>
        </a:p>
      </dgm:t>
    </dgm:pt>
    <dgm:pt modelId="{919D102B-5CB1-4160-96BB-428DBE662E4A}" type="pres">
      <dgm:prSet presAssocID="{CB0F727C-1C18-49F4-AA82-DB5904B6AD7A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86F402F-3EC3-45DF-ACC0-DE71A4A7D0DD}" srcId="{0F3740A7-5BCC-44F9-8114-EF6D0A4B7134}" destId="{DFE7388F-EB08-4A4F-990F-6D953E6D4533}" srcOrd="4" destOrd="0" parTransId="{7B5360B7-FCA6-4C50-9D0A-AAF11B3BD65F}" sibTransId="{D4ADCA95-FABA-4858-BBD7-004B6C6F5D5B}"/>
    <dgm:cxn modelId="{88E9DE79-BB46-41B6-BBC1-46A1252B303E}" type="presOf" srcId="{0F3740A7-5BCC-44F9-8114-EF6D0A4B7134}" destId="{78D7C06A-B642-40C2-892D-7BE1EC116A08}" srcOrd="0" destOrd="0" presId="urn:microsoft.com/office/officeart/2005/8/layout/process5"/>
    <dgm:cxn modelId="{08864A62-C468-4A7D-B99B-6C5B4C1E7AE2}" srcId="{0F3740A7-5BCC-44F9-8114-EF6D0A4B7134}" destId="{D2E159D4-55DA-4E8C-A987-E8DC45C4F018}" srcOrd="3" destOrd="0" parTransId="{53CB794B-91BF-4473-AC6D-69115A6E2B28}" sibTransId="{94D44C4D-8ABE-46B8-BD0D-166B0FD0923D}"/>
    <dgm:cxn modelId="{5BB46A8E-E261-4F71-8CC8-7BDFB6762959}" type="presOf" srcId="{24BA5E86-B5C8-4A7B-96B8-8CEA01C3D1C3}" destId="{96AD2C9F-2C10-491E-B9B1-91C04C4B5EF9}" srcOrd="1" destOrd="0" presId="urn:microsoft.com/office/officeart/2005/8/layout/process5"/>
    <dgm:cxn modelId="{9875C4B7-1A7F-4CA6-8720-E67BFEEF0CC4}" type="presOf" srcId="{24BA5E86-B5C8-4A7B-96B8-8CEA01C3D1C3}" destId="{A2820685-37C2-4F85-AC37-109C550647A5}" srcOrd="0" destOrd="0" presId="urn:microsoft.com/office/officeart/2005/8/layout/process5"/>
    <dgm:cxn modelId="{A718C8C0-ADF8-4E6F-AE0D-2A9B2DB220E8}" type="presOf" srcId="{94D44C4D-8ABE-46B8-BD0D-166B0FD0923D}" destId="{99FBBE28-1F83-419D-8264-04D732331C38}" srcOrd="0" destOrd="0" presId="urn:microsoft.com/office/officeart/2005/8/layout/process5"/>
    <dgm:cxn modelId="{06AD7728-3F30-43CC-8D2C-2FEB09A4B9EE}" type="presOf" srcId="{2C223486-0EA0-4D1F-8C41-C0C9DC0225F9}" destId="{27C5D090-0FCC-4AD2-B722-F176D3652A74}" srcOrd="0" destOrd="0" presId="urn:microsoft.com/office/officeart/2005/8/layout/process5"/>
    <dgm:cxn modelId="{2A466C54-B020-477F-A047-F3D42E15996B}" type="presOf" srcId="{C74ED516-BC05-413D-84D2-46D877F70450}" destId="{72C7A2FE-223B-4CB6-B3FA-D24D696CB3C4}" srcOrd="1" destOrd="0" presId="urn:microsoft.com/office/officeart/2005/8/layout/process5"/>
    <dgm:cxn modelId="{F03AC33D-DA4F-445B-8AB1-83D557F4AD21}" type="presOf" srcId="{94D44C4D-8ABE-46B8-BD0D-166B0FD0923D}" destId="{926E9B3C-4B9B-4E40-A300-961C31C20E29}" srcOrd="1" destOrd="0" presId="urn:microsoft.com/office/officeart/2005/8/layout/process5"/>
    <dgm:cxn modelId="{35A8CFD3-8DFC-4DA2-BF2D-550871F31972}" type="presOf" srcId="{C74ED516-BC05-413D-84D2-46D877F70450}" destId="{5E94F1A6-3DA4-4C6F-B620-E156460BD1B6}" srcOrd="0" destOrd="0" presId="urn:microsoft.com/office/officeart/2005/8/layout/process5"/>
    <dgm:cxn modelId="{955EFA2E-49AE-454F-85AD-4D82E61CFB70}" type="presOf" srcId="{F9ECE10E-1479-489A-98CA-AED7C0E07026}" destId="{18B46648-38C5-405C-8FCD-855F980E2068}" srcOrd="1" destOrd="0" presId="urn:microsoft.com/office/officeart/2005/8/layout/process5"/>
    <dgm:cxn modelId="{CFDE5A63-0909-4A1A-A09F-663E52DB1817}" type="presOf" srcId="{D2E159D4-55DA-4E8C-A987-E8DC45C4F018}" destId="{31D4C61A-3369-43FD-BFE8-93CC9AD303FA}" srcOrd="0" destOrd="0" presId="urn:microsoft.com/office/officeart/2005/8/layout/process5"/>
    <dgm:cxn modelId="{95479A92-E50D-424D-B695-E14993D9EF5E}" type="presOf" srcId="{91F21DFC-993F-40A7-8804-00BE6C8E7A93}" destId="{46A87234-02EB-4C93-9097-4526100DA393}" srcOrd="0" destOrd="0" presId="urn:microsoft.com/office/officeart/2005/8/layout/process5"/>
    <dgm:cxn modelId="{651555AD-1D00-4AD1-B985-7E83B3D7401D}" type="presOf" srcId="{DFE7388F-EB08-4A4F-990F-6D953E6D4533}" destId="{1362BE9B-8288-48FB-A4CD-08B5EEEB75D3}" srcOrd="0" destOrd="0" presId="urn:microsoft.com/office/officeart/2005/8/layout/process5"/>
    <dgm:cxn modelId="{06F6F741-989C-4DF7-A851-8633D3D6D833}" type="presOf" srcId="{CB0F727C-1C18-49F4-AA82-DB5904B6AD7A}" destId="{919D102B-5CB1-4160-96BB-428DBE662E4A}" srcOrd="0" destOrd="0" presId="urn:microsoft.com/office/officeart/2005/8/layout/process5"/>
    <dgm:cxn modelId="{C0B76D85-979A-4B4C-9F39-13F726A76E35}" type="presOf" srcId="{D4ADCA95-FABA-4858-BBD7-004B6C6F5D5B}" destId="{16037EEE-BD3E-4B6B-9F7C-E14234B2F155}" srcOrd="0" destOrd="0" presId="urn:microsoft.com/office/officeart/2005/8/layout/process5"/>
    <dgm:cxn modelId="{EBF89A78-688E-47D3-903E-BF6455459092}" type="presOf" srcId="{1262739A-9304-40ED-B429-B42D307BF4CE}" destId="{A41F4082-156F-4F25-9C87-949740DB1273}" srcOrd="0" destOrd="0" presId="urn:microsoft.com/office/officeart/2005/8/layout/process5"/>
    <dgm:cxn modelId="{3C2DDDCB-6F81-482E-83AF-EB383A8DB607}" srcId="{0F3740A7-5BCC-44F9-8114-EF6D0A4B7134}" destId="{1262739A-9304-40ED-B429-B42D307BF4CE}" srcOrd="1" destOrd="0" parTransId="{FC39E2E7-B754-47FF-95EF-89A99998853C}" sibTransId="{24BA5E86-B5C8-4A7B-96B8-8CEA01C3D1C3}"/>
    <dgm:cxn modelId="{1BD22A7D-9748-4F6B-AC43-200CE487DFAA}" type="presOf" srcId="{D4ADCA95-FABA-4858-BBD7-004B6C6F5D5B}" destId="{5B593B5B-8D06-4675-8669-46B05041355F}" srcOrd="1" destOrd="0" presId="urn:microsoft.com/office/officeart/2005/8/layout/process5"/>
    <dgm:cxn modelId="{D6395F7C-A3A7-46F0-BE27-02C2E6B0E692}" srcId="{0F3740A7-5BCC-44F9-8114-EF6D0A4B7134}" destId="{CB0F727C-1C18-49F4-AA82-DB5904B6AD7A}" srcOrd="5" destOrd="0" parTransId="{A220844A-4E6E-4D11-8205-11ED3F5ED0F0}" sibTransId="{6EECAF05-46DE-4E69-B1F4-A9E6BBCECD4D}"/>
    <dgm:cxn modelId="{D47414D1-FD83-46DA-A240-157F64A70269}" type="presOf" srcId="{F9ECE10E-1479-489A-98CA-AED7C0E07026}" destId="{30CC303D-5AEF-49ED-842B-40CB9A8E57BD}" srcOrd="0" destOrd="0" presId="urn:microsoft.com/office/officeart/2005/8/layout/process5"/>
    <dgm:cxn modelId="{A66E3359-982E-44F7-B17C-8A04B0218A24}" srcId="{0F3740A7-5BCC-44F9-8114-EF6D0A4B7134}" destId="{91F21DFC-993F-40A7-8804-00BE6C8E7A93}" srcOrd="0" destOrd="0" parTransId="{ED44C853-3F98-439B-B714-80AC79BD7D6A}" sibTransId="{C74ED516-BC05-413D-84D2-46D877F70450}"/>
    <dgm:cxn modelId="{582FFEF9-FD54-41B1-B1F6-054E6B9E61A2}" srcId="{0F3740A7-5BCC-44F9-8114-EF6D0A4B7134}" destId="{2C223486-0EA0-4D1F-8C41-C0C9DC0225F9}" srcOrd="2" destOrd="0" parTransId="{B45181A3-80F0-4F05-8525-40032998F23F}" sibTransId="{F9ECE10E-1479-489A-98CA-AED7C0E07026}"/>
    <dgm:cxn modelId="{1E714E9D-00B5-4246-B965-7721098BAC3D}" type="presParOf" srcId="{78D7C06A-B642-40C2-892D-7BE1EC116A08}" destId="{46A87234-02EB-4C93-9097-4526100DA393}" srcOrd="0" destOrd="0" presId="urn:microsoft.com/office/officeart/2005/8/layout/process5"/>
    <dgm:cxn modelId="{299B42DB-D484-487B-B9A7-C3B31FFF3B12}" type="presParOf" srcId="{78D7C06A-B642-40C2-892D-7BE1EC116A08}" destId="{5E94F1A6-3DA4-4C6F-B620-E156460BD1B6}" srcOrd="1" destOrd="0" presId="urn:microsoft.com/office/officeart/2005/8/layout/process5"/>
    <dgm:cxn modelId="{E282153D-FE33-44F6-956D-3D3F542D2360}" type="presParOf" srcId="{5E94F1A6-3DA4-4C6F-B620-E156460BD1B6}" destId="{72C7A2FE-223B-4CB6-B3FA-D24D696CB3C4}" srcOrd="0" destOrd="0" presId="urn:microsoft.com/office/officeart/2005/8/layout/process5"/>
    <dgm:cxn modelId="{5DA8CFD9-A4AD-4ECB-B082-52AF3654B862}" type="presParOf" srcId="{78D7C06A-B642-40C2-892D-7BE1EC116A08}" destId="{A41F4082-156F-4F25-9C87-949740DB1273}" srcOrd="2" destOrd="0" presId="urn:microsoft.com/office/officeart/2005/8/layout/process5"/>
    <dgm:cxn modelId="{1274B4FC-1C9E-48CE-A391-B8B9664263AD}" type="presParOf" srcId="{78D7C06A-B642-40C2-892D-7BE1EC116A08}" destId="{A2820685-37C2-4F85-AC37-109C550647A5}" srcOrd="3" destOrd="0" presId="urn:microsoft.com/office/officeart/2005/8/layout/process5"/>
    <dgm:cxn modelId="{70E263F4-4962-4A88-8B40-1FFB052A3238}" type="presParOf" srcId="{A2820685-37C2-4F85-AC37-109C550647A5}" destId="{96AD2C9F-2C10-491E-B9B1-91C04C4B5EF9}" srcOrd="0" destOrd="0" presId="urn:microsoft.com/office/officeart/2005/8/layout/process5"/>
    <dgm:cxn modelId="{EA050CAD-B829-4375-AFC6-109524F1AD7E}" type="presParOf" srcId="{78D7C06A-B642-40C2-892D-7BE1EC116A08}" destId="{27C5D090-0FCC-4AD2-B722-F176D3652A74}" srcOrd="4" destOrd="0" presId="urn:microsoft.com/office/officeart/2005/8/layout/process5"/>
    <dgm:cxn modelId="{5D96C6B3-B570-4061-8B1A-8ACC98310806}" type="presParOf" srcId="{78D7C06A-B642-40C2-892D-7BE1EC116A08}" destId="{30CC303D-5AEF-49ED-842B-40CB9A8E57BD}" srcOrd="5" destOrd="0" presId="urn:microsoft.com/office/officeart/2005/8/layout/process5"/>
    <dgm:cxn modelId="{2199B47A-F272-4C36-95AE-D8B3A49CE62F}" type="presParOf" srcId="{30CC303D-5AEF-49ED-842B-40CB9A8E57BD}" destId="{18B46648-38C5-405C-8FCD-855F980E2068}" srcOrd="0" destOrd="0" presId="urn:microsoft.com/office/officeart/2005/8/layout/process5"/>
    <dgm:cxn modelId="{E77A398C-3886-44FD-8CAD-DCC18427F750}" type="presParOf" srcId="{78D7C06A-B642-40C2-892D-7BE1EC116A08}" destId="{31D4C61A-3369-43FD-BFE8-93CC9AD303FA}" srcOrd="6" destOrd="0" presId="urn:microsoft.com/office/officeart/2005/8/layout/process5"/>
    <dgm:cxn modelId="{50A73BB3-B0AB-4E2E-B6F9-41F5CE009285}" type="presParOf" srcId="{78D7C06A-B642-40C2-892D-7BE1EC116A08}" destId="{99FBBE28-1F83-419D-8264-04D732331C38}" srcOrd="7" destOrd="0" presId="urn:microsoft.com/office/officeart/2005/8/layout/process5"/>
    <dgm:cxn modelId="{C9E70FEC-8E90-49EF-B93A-4F85E7DB7A54}" type="presParOf" srcId="{99FBBE28-1F83-419D-8264-04D732331C38}" destId="{926E9B3C-4B9B-4E40-A300-961C31C20E29}" srcOrd="0" destOrd="0" presId="urn:microsoft.com/office/officeart/2005/8/layout/process5"/>
    <dgm:cxn modelId="{4D90F98D-D5DF-4A3F-A93B-86274DE40844}" type="presParOf" srcId="{78D7C06A-B642-40C2-892D-7BE1EC116A08}" destId="{1362BE9B-8288-48FB-A4CD-08B5EEEB75D3}" srcOrd="8" destOrd="0" presId="urn:microsoft.com/office/officeart/2005/8/layout/process5"/>
    <dgm:cxn modelId="{E7125658-D20B-44D8-89D1-6FD86171FFC8}" type="presParOf" srcId="{78D7C06A-B642-40C2-892D-7BE1EC116A08}" destId="{16037EEE-BD3E-4B6B-9F7C-E14234B2F155}" srcOrd="9" destOrd="0" presId="urn:microsoft.com/office/officeart/2005/8/layout/process5"/>
    <dgm:cxn modelId="{58FCDF84-3032-4A28-B30B-E34C39655DF4}" type="presParOf" srcId="{16037EEE-BD3E-4B6B-9F7C-E14234B2F155}" destId="{5B593B5B-8D06-4675-8669-46B05041355F}" srcOrd="0" destOrd="0" presId="urn:microsoft.com/office/officeart/2005/8/layout/process5"/>
    <dgm:cxn modelId="{E90FEF79-201B-4620-A1B9-BC0775E5442E}" type="presParOf" srcId="{78D7C06A-B642-40C2-892D-7BE1EC116A08}" destId="{919D102B-5CB1-4160-96BB-428DBE662E4A}" srcOrd="10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A87234-02EB-4C93-9097-4526100DA393}">
      <dsp:nvSpPr>
        <dsp:cNvPr id="0" name=""/>
        <dsp:cNvSpPr/>
      </dsp:nvSpPr>
      <dsp:spPr>
        <a:xfrm>
          <a:off x="7233" y="465216"/>
          <a:ext cx="2161877" cy="1297126"/>
        </a:xfrm>
        <a:prstGeom prst="roundRect">
          <a:avLst>
            <a:gd name="adj" fmla="val 10000"/>
          </a:avLst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Выявление нарушения в комментариях читателей</a:t>
          </a:r>
          <a:endParaRPr lang="ru-RU" sz="1400" kern="1200" dirty="0"/>
        </a:p>
      </dsp:txBody>
      <dsp:txXfrm>
        <a:off x="45225" y="503208"/>
        <a:ext cx="2085893" cy="1221142"/>
      </dsp:txXfrm>
    </dsp:sp>
    <dsp:sp modelId="{5E94F1A6-3DA4-4C6F-B620-E156460BD1B6}">
      <dsp:nvSpPr>
        <dsp:cNvPr id="0" name=""/>
        <dsp:cNvSpPr/>
      </dsp:nvSpPr>
      <dsp:spPr>
        <a:xfrm>
          <a:off x="2359355" y="845707"/>
          <a:ext cx="458317" cy="5361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>
        <a:off x="2359355" y="952936"/>
        <a:ext cx="320822" cy="321687"/>
      </dsp:txXfrm>
    </dsp:sp>
    <dsp:sp modelId="{A41F4082-156F-4F25-9C87-949740DB1273}">
      <dsp:nvSpPr>
        <dsp:cNvPr id="0" name=""/>
        <dsp:cNvSpPr/>
      </dsp:nvSpPr>
      <dsp:spPr>
        <a:xfrm>
          <a:off x="3033861" y="465216"/>
          <a:ext cx="2161877" cy="12971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Обращение в редакцию</a:t>
          </a:r>
          <a:endParaRPr lang="ru-RU" sz="1400" kern="1200" dirty="0"/>
        </a:p>
      </dsp:txBody>
      <dsp:txXfrm>
        <a:off x="3071853" y="503208"/>
        <a:ext cx="2085893" cy="1221142"/>
      </dsp:txXfrm>
    </dsp:sp>
    <dsp:sp modelId="{A2820685-37C2-4F85-AC37-109C550647A5}">
      <dsp:nvSpPr>
        <dsp:cNvPr id="0" name=""/>
        <dsp:cNvSpPr/>
      </dsp:nvSpPr>
      <dsp:spPr>
        <a:xfrm>
          <a:off x="5385983" y="845707"/>
          <a:ext cx="458317" cy="5361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>
        <a:off x="5385983" y="952936"/>
        <a:ext cx="320822" cy="321687"/>
      </dsp:txXfrm>
    </dsp:sp>
    <dsp:sp modelId="{27C5D090-0FCC-4AD2-B722-F176D3652A74}">
      <dsp:nvSpPr>
        <dsp:cNvPr id="0" name=""/>
        <dsp:cNvSpPr/>
      </dsp:nvSpPr>
      <dsp:spPr>
        <a:xfrm>
          <a:off x="6060489" y="465216"/>
          <a:ext cx="2161877" cy="1297126"/>
        </a:xfrm>
        <a:prstGeom prst="roundRect">
          <a:avLst>
            <a:gd name="adj" fmla="val 10000"/>
          </a:avLst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Удаление или редактирование комментария</a:t>
          </a:r>
          <a:endParaRPr lang="ru-RU" sz="1400" kern="1200" dirty="0"/>
        </a:p>
      </dsp:txBody>
      <dsp:txXfrm>
        <a:off x="6098481" y="503208"/>
        <a:ext cx="2085893" cy="1221142"/>
      </dsp:txXfrm>
    </dsp:sp>
    <dsp:sp modelId="{30CC303D-5AEF-49ED-842B-40CB9A8E57BD}">
      <dsp:nvSpPr>
        <dsp:cNvPr id="0" name=""/>
        <dsp:cNvSpPr/>
      </dsp:nvSpPr>
      <dsp:spPr>
        <a:xfrm rot="5388449">
          <a:off x="3977392" y="1931424"/>
          <a:ext cx="453391" cy="5361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 rot="-5400000">
        <a:off x="4043016" y="1972801"/>
        <a:ext cx="321687" cy="317374"/>
      </dsp:txXfrm>
    </dsp:sp>
    <dsp:sp modelId="{31D4C61A-3369-43FD-BFE8-93CC9AD303FA}">
      <dsp:nvSpPr>
        <dsp:cNvPr id="0" name=""/>
        <dsp:cNvSpPr/>
      </dsp:nvSpPr>
      <dsp:spPr>
        <a:xfrm>
          <a:off x="6067722" y="2617793"/>
          <a:ext cx="2161877" cy="1297126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Административное производство в отношении редакции</a:t>
          </a:r>
          <a:endParaRPr lang="ru-RU" sz="1400" kern="1200" dirty="0"/>
        </a:p>
      </dsp:txBody>
      <dsp:txXfrm>
        <a:off x="6105714" y="2655785"/>
        <a:ext cx="2085893" cy="1221142"/>
      </dsp:txXfrm>
    </dsp:sp>
    <dsp:sp modelId="{99FBBE28-1F83-419D-8264-04D732331C38}">
      <dsp:nvSpPr>
        <dsp:cNvPr id="0" name=""/>
        <dsp:cNvSpPr/>
      </dsp:nvSpPr>
      <dsp:spPr>
        <a:xfrm rot="21589462">
          <a:off x="5413733" y="3002894"/>
          <a:ext cx="462153" cy="5361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 rot="10800000">
        <a:off x="5413733" y="3110336"/>
        <a:ext cx="323507" cy="321687"/>
      </dsp:txXfrm>
    </dsp:sp>
    <dsp:sp modelId="{1362BE9B-8288-48FB-A4CD-08B5EEEB75D3}">
      <dsp:nvSpPr>
        <dsp:cNvPr id="0" name=""/>
        <dsp:cNvSpPr/>
      </dsp:nvSpPr>
      <dsp:spPr>
        <a:xfrm>
          <a:off x="3033861" y="2627093"/>
          <a:ext cx="2161877" cy="1297126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kern="1200" dirty="0" smtClean="0"/>
            <a:t> Отсутствие обратной связи и отказ в редактировании комментария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/>
        </a:p>
      </dsp:txBody>
      <dsp:txXfrm>
        <a:off x="3071853" y="2665085"/>
        <a:ext cx="2085893" cy="1221142"/>
      </dsp:txXfrm>
    </dsp:sp>
    <dsp:sp modelId="{16037EEE-BD3E-4B6B-9F7C-E14234B2F155}">
      <dsp:nvSpPr>
        <dsp:cNvPr id="0" name=""/>
        <dsp:cNvSpPr/>
      </dsp:nvSpPr>
      <dsp:spPr>
        <a:xfrm rot="10800000">
          <a:off x="2385298" y="3007584"/>
          <a:ext cx="458317" cy="5361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 rot="10800000">
        <a:off x="2522793" y="3114813"/>
        <a:ext cx="320822" cy="321687"/>
      </dsp:txXfrm>
    </dsp:sp>
    <dsp:sp modelId="{919D102B-5CB1-4160-96BB-428DBE662E4A}">
      <dsp:nvSpPr>
        <dsp:cNvPr id="0" name=""/>
        <dsp:cNvSpPr/>
      </dsp:nvSpPr>
      <dsp:spPr>
        <a:xfrm>
          <a:off x="7233" y="2627093"/>
          <a:ext cx="2161877" cy="1297126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Предупреждение для СМИ по ст. 4 Закона О СМИ</a:t>
          </a:r>
          <a:endParaRPr lang="ru-RU" sz="1400" kern="1200" dirty="0"/>
        </a:p>
      </dsp:txBody>
      <dsp:txXfrm>
        <a:off x="45225" y="2665085"/>
        <a:ext cx="2085893" cy="12211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914218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914218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86D9855-1CBA-46B1-B63B-09589937BE0E}" type="datetimeFigureOut">
              <a:rPr lang="ru-RU"/>
              <a:pPr>
                <a:defRPr/>
              </a:pPr>
              <a:t>13.06.2019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914218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914218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6171EEA8-41A2-4FC5-93CC-960B78F9F4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08242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12813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613" algn="l" defTabSz="912813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813" algn="l" defTabSz="912813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013" algn="l" defTabSz="912813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213" algn="l" defTabSz="912813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550" algn="l" defTabSz="91421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654" algn="l" defTabSz="91421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760" algn="l" defTabSz="91421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867" algn="l" defTabSz="91421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0013" y="1141413"/>
            <a:ext cx="4117975" cy="3087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/>
              <a:t>Добрый день, </a:t>
            </a:r>
          </a:p>
          <a:p>
            <a:pPr>
              <a:spcBef>
                <a:spcPct val="0"/>
              </a:spcBef>
            </a:pPr>
            <a:r>
              <a:rPr lang="ru-RU"/>
              <a:t>уважаемый Александр Александрович и уважаемые коллеги!</a:t>
            </a:r>
          </a:p>
          <a:p>
            <a:pPr>
              <a:spcBef>
                <a:spcPct val="0"/>
              </a:spcBef>
            </a:pPr>
            <a:r>
              <a:rPr lang="ru-RU"/>
              <a:t>Сначала результаты прошедшей недели.</a:t>
            </a:r>
          </a:p>
          <a:p>
            <a:pPr>
              <a:spcBef>
                <a:spcPct val="0"/>
              </a:spcBef>
            </a:pPr>
            <a:endParaRPr lang="ru-RU"/>
          </a:p>
          <a:p>
            <a:pPr>
              <a:spcBef>
                <a:spcPct val="0"/>
              </a:spcBef>
            </a:pPr>
            <a:endParaRPr lang="ru-RU"/>
          </a:p>
          <a:p>
            <a:pPr>
              <a:spcBef>
                <a:spcPct val="0"/>
              </a:spcBef>
            </a:pPr>
            <a:r>
              <a:rPr lang="ru-RU"/>
              <a:t>Докладываю о состоянии дел в Центральном федеральном округе по итогам 1 полугодия 2017 года.</a:t>
            </a:r>
          </a:p>
          <a:p>
            <a:pPr>
              <a:spcBef>
                <a:spcPct val="0"/>
              </a:spcBef>
            </a:pPr>
            <a:endParaRPr lang="ru-RU"/>
          </a:p>
        </p:txBody>
      </p:sp>
      <p:sp>
        <p:nvSpPr>
          <p:cNvPr id="747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9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12813" fontAlgn="base">
              <a:spcBef>
                <a:spcPct val="0"/>
              </a:spcBef>
              <a:spcAft>
                <a:spcPct val="0"/>
              </a:spcAft>
            </a:pPr>
            <a:fld id="{1F63A37B-2745-4250-8A71-1B9D69D5D8C6}" type="slidenum">
              <a:rPr lang="ru-RU" sz="1200">
                <a:solidFill>
                  <a:srgbClr val="000000"/>
                </a:solidFill>
              </a:rPr>
              <a:pPr defTabSz="912813"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4164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sz="1200" dirty="0" smtClean="0">
                <a:latin typeface="Cambria" panose="02040503050406030204" pitchFamily="18" charset="0"/>
              </a:rPr>
              <a:t>1 033 552 человек;</a:t>
            </a:r>
          </a:p>
          <a:p>
            <a:pPr algn="ctr"/>
            <a:endParaRPr lang="ru-RU" sz="1200" b="1" dirty="0" smtClean="0">
              <a:latin typeface="Cambria" panose="02040503050406030204" pitchFamily="18" charset="0"/>
            </a:endParaRPr>
          </a:p>
          <a:p>
            <a:pPr algn="ctr"/>
            <a:r>
              <a:rPr lang="ru-RU" sz="1200" b="1" dirty="0" smtClean="0">
                <a:latin typeface="Cambria" panose="02040503050406030204" pitchFamily="18" charset="0"/>
              </a:rPr>
              <a:t>Конкурсный город </a:t>
            </a:r>
          </a:p>
          <a:p>
            <a:pPr algn="ctr"/>
            <a:r>
              <a:rPr lang="ru-RU" sz="1200" dirty="0" smtClean="0">
                <a:latin typeface="Cambria" panose="02040503050406030204" pitchFamily="18" charset="0"/>
              </a:rPr>
              <a:t> Тамбов (291 094 человек)</a:t>
            </a:r>
          </a:p>
          <a:p>
            <a:pPr algn="ctr"/>
            <a:endParaRPr lang="ru-RU" sz="1200" dirty="0" smtClean="0">
              <a:latin typeface="Cambria" panose="02040503050406030204" pitchFamily="18" charset="0"/>
            </a:endParaRPr>
          </a:p>
          <a:p>
            <a:pPr algn="ctr"/>
            <a:r>
              <a:rPr lang="ru-RU" sz="1200" dirty="0" smtClean="0">
                <a:latin typeface="Cambria" panose="02040503050406030204" pitchFamily="18" charset="0"/>
              </a:rPr>
              <a:t>Ближайший по численности:</a:t>
            </a:r>
          </a:p>
          <a:p>
            <a:pPr algn="ctr"/>
            <a:r>
              <a:rPr lang="ru-RU" sz="1200" dirty="0" smtClean="0">
                <a:latin typeface="Cambria" panose="02040503050406030204" pitchFamily="18" charset="0"/>
              </a:rPr>
              <a:t>г. Мичуринск (91 688 человек)</a:t>
            </a:r>
            <a:endParaRPr lang="ru-RU" sz="1200" dirty="0">
              <a:latin typeface="Cambria" panose="020405030504060302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365"/>
            <a:fld id="{D1CB3E05-2077-F345-AD80-2A73D550EA8A}" type="slidenum">
              <a:rPr lang="ru-RU">
                <a:solidFill>
                  <a:prstClr val="black"/>
                </a:solidFill>
              </a:rPr>
              <a:pPr defTabSz="914365"/>
              <a:t>10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7946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sz="1200" dirty="0" smtClean="0">
                <a:latin typeface="Cambria" panose="02040503050406030204" pitchFamily="18" charset="0"/>
              </a:rPr>
              <a:t>1 033 552 человек;</a:t>
            </a:r>
          </a:p>
          <a:p>
            <a:pPr algn="ctr"/>
            <a:endParaRPr lang="ru-RU" sz="1200" b="1" dirty="0" smtClean="0">
              <a:latin typeface="Cambria" panose="02040503050406030204" pitchFamily="18" charset="0"/>
            </a:endParaRPr>
          </a:p>
          <a:p>
            <a:pPr algn="ctr"/>
            <a:r>
              <a:rPr lang="ru-RU" sz="1200" b="1" dirty="0" smtClean="0">
                <a:latin typeface="Cambria" panose="02040503050406030204" pitchFamily="18" charset="0"/>
              </a:rPr>
              <a:t>Конкурсный город </a:t>
            </a:r>
          </a:p>
          <a:p>
            <a:pPr algn="ctr"/>
            <a:r>
              <a:rPr lang="ru-RU" sz="1200" dirty="0" smtClean="0">
                <a:latin typeface="Cambria" panose="02040503050406030204" pitchFamily="18" charset="0"/>
              </a:rPr>
              <a:t> Тамбов (291 094 человек)</a:t>
            </a:r>
          </a:p>
          <a:p>
            <a:pPr algn="ctr"/>
            <a:endParaRPr lang="ru-RU" sz="1200" dirty="0" smtClean="0">
              <a:latin typeface="Cambria" panose="02040503050406030204" pitchFamily="18" charset="0"/>
            </a:endParaRPr>
          </a:p>
          <a:p>
            <a:pPr algn="ctr"/>
            <a:r>
              <a:rPr lang="ru-RU" sz="1200" dirty="0" smtClean="0">
                <a:latin typeface="Cambria" panose="02040503050406030204" pitchFamily="18" charset="0"/>
              </a:rPr>
              <a:t>Ближайший по численности:</a:t>
            </a:r>
          </a:p>
          <a:p>
            <a:pPr algn="ctr"/>
            <a:r>
              <a:rPr lang="ru-RU" sz="1200" dirty="0" smtClean="0">
                <a:latin typeface="Cambria" panose="02040503050406030204" pitchFamily="18" charset="0"/>
              </a:rPr>
              <a:t>г. Мичуринск (91 688 человек)</a:t>
            </a:r>
            <a:endParaRPr lang="ru-RU" sz="1200" dirty="0">
              <a:latin typeface="Cambria" panose="020405030504060302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365"/>
            <a:fld id="{D1CB3E05-2077-F345-AD80-2A73D550EA8A}" type="slidenum">
              <a:rPr lang="ru-RU">
                <a:solidFill>
                  <a:prstClr val="black"/>
                </a:solidFill>
              </a:rPr>
              <a:pPr defTabSz="914365"/>
              <a:t>11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5243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0013" y="1141413"/>
            <a:ext cx="4117975" cy="3087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/>
          </a:p>
        </p:txBody>
      </p:sp>
      <p:sp>
        <p:nvSpPr>
          <p:cNvPr id="778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9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12813" fontAlgn="base">
              <a:spcBef>
                <a:spcPct val="0"/>
              </a:spcBef>
              <a:spcAft>
                <a:spcPct val="0"/>
              </a:spcAft>
            </a:pPr>
            <a:fld id="{C726BD24-D14A-4D6F-8228-80E7E6F9911F}" type="slidenum">
              <a:rPr lang="ru-RU" sz="1200">
                <a:solidFill>
                  <a:srgbClr val="000000"/>
                </a:solidFill>
              </a:rPr>
              <a:pPr defTabSz="912813"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ru-RU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5170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sz="1200" dirty="0" smtClean="0">
                <a:latin typeface="Cambria" panose="02040503050406030204" pitchFamily="18" charset="0"/>
              </a:rPr>
              <a:t>1 033 552 человек;</a:t>
            </a:r>
          </a:p>
          <a:p>
            <a:pPr algn="ctr"/>
            <a:endParaRPr lang="ru-RU" sz="1200" b="1" dirty="0" smtClean="0">
              <a:latin typeface="Cambria" panose="02040503050406030204" pitchFamily="18" charset="0"/>
            </a:endParaRPr>
          </a:p>
          <a:p>
            <a:pPr algn="ctr"/>
            <a:r>
              <a:rPr lang="ru-RU" sz="1200" b="1" dirty="0" smtClean="0">
                <a:latin typeface="Cambria" panose="02040503050406030204" pitchFamily="18" charset="0"/>
              </a:rPr>
              <a:t>Конкурсный город </a:t>
            </a:r>
          </a:p>
          <a:p>
            <a:pPr algn="ctr"/>
            <a:r>
              <a:rPr lang="ru-RU" sz="1200" dirty="0" smtClean="0">
                <a:latin typeface="Cambria" panose="02040503050406030204" pitchFamily="18" charset="0"/>
              </a:rPr>
              <a:t> Тамбов (291 094 человек)</a:t>
            </a:r>
          </a:p>
          <a:p>
            <a:pPr algn="ctr"/>
            <a:endParaRPr lang="ru-RU" sz="1200" dirty="0" smtClean="0">
              <a:latin typeface="Cambria" panose="02040503050406030204" pitchFamily="18" charset="0"/>
            </a:endParaRPr>
          </a:p>
          <a:p>
            <a:pPr algn="ctr"/>
            <a:r>
              <a:rPr lang="ru-RU" sz="1200" dirty="0" smtClean="0">
                <a:latin typeface="Cambria" panose="02040503050406030204" pitchFamily="18" charset="0"/>
              </a:rPr>
              <a:t>Ближайший по численности:</a:t>
            </a:r>
          </a:p>
          <a:p>
            <a:pPr algn="ctr"/>
            <a:r>
              <a:rPr lang="ru-RU" sz="1200" dirty="0" smtClean="0">
                <a:latin typeface="Cambria" panose="02040503050406030204" pitchFamily="18" charset="0"/>
              </a:rPr>
              <a:t>г. Мичуринск (91 688 человек)</a:t>
            </a:r>
            <a:endParaRPr lang="ru-RU" sz="1200" dirty="0">
              <a:latin typeface="Cambria" panose="020405030504060302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365"/>
            <a:fld id="{D1CB3E05-2077-F345-AD80-2A73D550EA8A}" type="slidenum">
              <a:rPr lang="ru-RU">
                <a:solidFill>
                  <a:prstClr val="black"/>
                </a:solidFill>
              </a:rPr>
              <a:pPr defTabSz="914365"/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5743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sz="1200" dirty="0" smtClean="0">
                <a:latin typeface="Cambria" panose="02040503050406030204" pitchFamily="18" charset="0"/>
              </a:rPr>
              <a:t>1 033 552 человек;</a:t>
            </a:r>
          </a:p>
          <a:p>
            <a:pPr algn="ctr"/>
            <a:endParaRPr lang="ru-RU" sz="1200" b="1" dirty="0" smtClean="0">
              <a:latin typeface="Cambria" panose="02040503050406030204" pitchFamily="18" charset="0"/>
            </a:endParaRPr>
          </a:p>
          <a:p>
            <a:pPr algn="ctr"/>
            <a:r>
              <a:rPr lang="ru-RU" sz="1200" b="1" dirty="0" smtClean="0">
                <a:latin typeface="Cambria" panose="02040503050406030204" pitchFamily="18" charset="0"/>
              </a:rPr>
              <a:t>Конкурсный город </a:t>
            </a:r>
          </a:p>
          <a:p>
            <a:pPr algn="ctr"/>
            <a:r>
              <a:rPr lang="ru-RU" sz="1200" dirty="0" smtClean="0">
                <a:latin typeface="Cambria" panose="02040503050406030204" pitchFamily="18" charset="0"/>
              </a:rPr>
              <a:t> Тамбов (291 094 человек)</a:t>
            </a:r>
          </a:p>
          <a:p>
            <a:pPr algn="ctr"/>
            <a:endParaRPr lang="ru-RU" sz="1200" dirty="0" smtClean="0">
              <a:latin typeface="Cambria" panose="02040503050406030204" pitchFamily="18" charset="0"/>
            </a:endParaRPr>
          </a:p>
          <a:p>
            <a:pPr algn="ctr"/>
            <a:r>
              <a:rPr lang="ru-RU" sz="1200" dirty="0" smtClean="0">
                <a:latin typeface="Cambria" panose="02040503050406030204" pitchFamily="18" charset="0"/>
              </a:rPr>
              <a:t>Ближайший по численности:</a:t>
            </a:r>
          </a:p>
          <a:p>
            <a:pPr algn="ctr"/>
            <a:r>
              <a:rPr lang="ru-RU" sz="1200" dirty="0" smtClean="0">
                <a:latin typeface="Cambria" panose="02040503050406030204" pitchFamily="18" charset="0"/>
              </a:rPr>
              <a:t>г. Мичуринск (91 688 человек)</a:t>
            </a:r>
            <a:endParaRPr lang="ru-RU" sz="1200" dirty="0">
              <a:latin typeface="Cambria" panose="020405030504060302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365"/>
            <a:fld id="{D1CB3E05-2077-F345-AD80-2A73D550EA8A}" type="slidenum">
              <a:rPr lang="ru-RU">
                <a:solidFill>
                  <a:prstClr val="black"/>
                </a:solidFill>
              </a:rPr>
              <a:pPr defTabSz="914365"/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2038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sz="1200" dirty="0" smtClean="0">
                <a:latin typeface="Cambria" panose="02040503050406030204" pitchFamily="18" charset="0"/>
              </a:rPr>
              <a:t>1 033 552 человек;</a:t>
            </a:r>
          </a:p>
          <a:p>
            <a:pPr algn="ctr"/>
            <a:endParaRPr lang="ru-RU" sz="1200" b="1" dirty="0" smtClean="0">
              <a:latin typeface="Cambria" panose="02040503050406030204" pitchFamily="18" charset="0"/>
            </a:endParaRPr>
          </a:p>
          <a:p>
            <a:pPr algn="ctr"/>
            <a:r>
              <a:rPr lang="ru-RU" sz="1200" b="1" dirty="0" smtClean="0">
                <a:latin typeface="Cambria" panose="02040503050406030204" pitchFamily="18" charset="0"/>
              </a:rPr>
              <a:t>Конкурсный город </a:t>
            </a:r>
          </a:p>
          <a:p>
            <a:pPr algn="ctr"/>
            <a:r>
              <a:rPr lang="ru-RU" sz="1200" dirty="0" smtClean="0">
                <a:latin typeface="Cambria" panose="02040503050406030204" pitchFamily="18" charset="0"/>
              </a:rPr>
              <a:t> Тамбов (291 094 человек)</a:t>
            </a:r>
          </a:p>
          <a:p>
            <a:pPr algn="ctr"/>
            <a:endParaRPr lang="ru-RU" sz="1200" dirty="0" smtClean="0">
              <a:latin typeface="Cambria" panose="02040503050406030204" pitchFamily="18" charset="0"/>
            </a:endParaRPr>
          </a:p>
          <a:p>
            <a:pPr algn="ctr"/>
            <a:r>
              <a:rPr lang="ru-RU" sz="1200" dirty="0" smtClean="0">
                <a:latin typeface="Cambria" panose="02040503050406030204" pitchFamily="18" charset="0"/>
              </a:rPr>
              <a:t>Ближайший по численности:</a:t>
            </a:r>
          </a:p>
          <a:p>
            <a:pPr algn="ctr"/>
            <a:r>
              <a:rPr lang="ru-RU" sz="1200" dirty="0" smtClean="0">
                <a:latin typeface="Cambria" panose="02040503050406030204" pitchFamily="18" charset="0"/>
              </a:rPr>
              <a:t>г. Мичуринск (91 688 человек)</a:t>
            </a:r>
            <a:endParaRPr lang="ru-RU" sz="1200" dirty="0">
              <a:latin typeface="Cambria" panose="020405030504060302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365"/>
            <a:fld id="{D1CB3E05-2077-F345-AD80-2A73D550EA8A}" type="slidenum">
              <a:rPr lang="ru-RU">
                <a:solidFill>
                  <a:prstClr val="black"/>
                </a:solidFill>
              </a:rPr>
              <a:pPr defTabSz="914365"/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6687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sz="1200" dirty="0" smtClean="0">
                <a:latin typeface="Cambria" panose="02040503050406030204" pitchFamily="18" charset="0"/>
              </a:rPr>
              <a:t>1 033 552 человек;</a:t>
            </a:r>
          </a:p>
          <a:p>
            <a:pPr algn="ctr"/>
            <a:endParaRPr lang="ru-RU" sz="1200" b="1" dirty="0" smtClean="0">
              <a:latin typeface="Cambria" panose="02040503050406030204" pitchFamily="18" charset="0"/>
            </a:endParaRPr>
          </a:p>
          <a:p>
            <a:pPr algn="ctr"/>
            <a:r>
              <a:rPr lang="ru-RU" sz="1200" b="1" dirty="0" smtClean="0">
                <a:latin typeface="Cambria" panose="02040503050406030204" pitchFamily="18" charset="0"/>
              </a:rPr>
              <a:t>Конкурсный город </a:t>
            </a:r>
          </a:p>
          <a:p>
            <a:pPr algn="ctr"/>
            <a:r>
              <a:rPr lang="ru-RU" sz="1200" dirty="0" smtClean="0">
                <a:latin typeface="Cambria" panose="02040503050406030204" pitchFamily="18" charset="0"/>
              </a:rPr>
              <a:t> Тамбов (291 094 человек)</a:t>
            </a:r>
          </a:p>
          <a:p>
            <a:pPr algn="ctr"/>
            <a:endParaRPr lang="ru-RU" sz="1200" dirty="0" smtClean="0">
              <a:latin typeface="Cambria" panose="02040503050406030204" pitchFamily="18" charset="0"/>
            </a:endParaRPr>
          </a:p>
          <a:p>
            <a:pPr algn="ctr"/>
            <a:r>
              <a:rPr lang="ru-RU" sz="1200" dirty="0" smtClean="0">
                <a:latin typeface="Cambria" panose="02040503050406030204" pitchFamily="18" charset="0"/>
              </a:rPr>
              <a:t>Ближайший по численности:</a:t>
            </a:r>
          </a:p>
          <a:p>
            <a:pPr algn="ctr"/>
            <a:r>
              <a:rPr lang="ru-RU" sz="1200" dirty="0" smtClean="0">
                <a:latin typeface="Cambria" panose="02040503050406030204" pitchFamily="18" charset="0"/>
              </a:rPr>
              <a:t>г. Мичуринск (91 688 человек)</a:t>
            </a:r>
            <a:endParaRPr lang="ru-RU" sz="1200" dirty="0">
              <a:latin typeface="Cambria" panose="020405030504060302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365"/>
            <a:fld id="{D1CB3E05-2077-F345-AD80-2A73D550EA8A}" type="slidenum">
              <a:rPr lang="ru-RU">
                <a:solidFill>
                  <a:prstClr val="black"/>
                </a:solidFill>
              </a:rPr>
              <a:pPr defTabSz="914365"/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68752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sz="1200" dirty="0" smtClean="0">
                <a:latin typeface="Cambria" panose="02040503050406030204" pitchFamily="18" charset="0"/>
              </a:rPr>
              <a:t>1 033 552 человек;</a:t>
            </a:r>
          </a:p>
          <a:p>
            <a:pPr algn="ctr"/>
            <a:endParaRPr lang="ru-RU" sz="1200" b="1" dirty="0" smtClean="0">
              <a:latin typeface="Cambria" panose="02040503050406030204" pitchFamily="18" charset="0"/>
            </a:endParaRPr>
          </a:p>
          <a:p>
            <a:pPr algn="ctr"/>
            <a:r>
              <a:rPr lang="ru-RU" sz="1200" b="1" dirty="0" smtClean="0">
                <a:latin typeface="Cambria" panose="02040503050406030204" pitchFamily="18" charset="0"/>
              </a:rPr>
              <a:t>Конкурсный город </a:t>
            </a:r>
          </a:p>
          <a:p>
            <a:pPr algn="ctr"/>
            <a:r>
              <a:rPr lang="ru-RU" sz="1200" dirty="0" smtClean="0">
                <a:latin typeface="Cambria" panose="02040503050406030204" pitchFamily="18" charset="0"/>
              </a:rPr>
              <a:t> Тамбов (291 094 человек)</a:t>
            </a:r>
          </a:p>
          <a:p>
            <a:pPr algn="ctr"/>
            <a:endParaRPr lang="ru-RU" sz="1200" dirty="0" smtClean="0">
              <a:latin typeface="Cambria" panose="02040503050406030204" pitchFamily="18" charset="0"/>
            </a:endParaRPr>
          </a:p>
          <a:p>
            <a:pPr algn="ctr"/>
            <a:r>
              <a:rPr lang="ru-RU" sz="1200" dirty="0" smtClean="0">
                <a:latin typeface="Cambria" panose="02040503050406030204" pitchFamily="18" charset="0"/>
              </a:rPr>
              <a:t>Ближайший по численности:</a:t>
            </a:r>
          </a:p>
          <a:p>
            <a:pPr algn="ctr"/>
            <a:r>
              <a:rPr lang="ru-RU" sz="1200" dirty="0" smtClean="0">
                <a:latin typeface="Cambria" panose="02040503050406030204" pitchFamily="18" charset="0"/>
              </a:rPr>
              <a:t>г. Мичуринск (91 688 человек)</a:t>
            </a:r>
            <a:endParaRPr lang="ru-RU" sz="1200" dirty="0">
              <a:latin typeface="Cambria" panose="020405030504060302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365"/>
            <a:fld id="{D1CB3E05-2077-F345-AD80-2A73D550EA8A}" type="slidenum">
              <a:rPr lang="ru-RU">
                <a:solidFill>
                  <a:prstClr val="black"/>
                </a:solidFill>
              </a:rPr>
              <a:pPr defTabSz="914365"/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0095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sz="1200" dirty="0" smtClean="0">
                <a:latin typeface="Cambria" panose="02040503050406030204" pitchFamily="18" charset="0"/>
              </a:rPr>
              <a:t>1 033 552 человек;</a:t>
            </a:r>
          </a:p>
          <a:p>
            <a:pPr algn="ctr"/>
            <a:endParaRPr lang="ru-RU" sz="1200" b="1" dirty="0" smtClean="0">
              <a:latin typeface="Cambria" panose="02040503050406030204" pitchFamily="18" charset="0"/>
            </a:endParaRPr>
          </a:p>
          <a:p>
            <a:pPr algn="ctr"/>
            <a:r>
              <a:rPr lang="ru-RU" sz="1200" b="1" dirty="0" smtClean="0">
                <a:latin typeface="Cambria" panose="02040503050406030204" pitchFamily="18" charset="0"/>
              </a:rPr>
              <a:t>Конкурсный город </a:t>
            </a:r>
          </a:p>
          <a:p>
            <a:pPr algn="ctr"/>
            <a:r>
              <a:rPr lang="ru-RU" sz="1200" dirty="0" smtClean="0">
                <a:latin typeface="Cambria" panose="02040503050406030204" pitchFamily="18" charset="0"/>
              </a:rPr>
              <a:t> Тамбов (291 094 человек)</a:t>
            </a:r>
          </a:p>
          <a:p>
            <a:pPr algn="ctr"/>
            <a:endParaRPr lang="ru-RU" sz="1200" dirty="0" smtClean="0">
              <a:latin typeface="Cambria" panose="02040503050406030204" pitchFamily="18" charset="0"/>
            </a:endParaRPr>
          </a:p>
          <a:p>
            <a:pPr algn="ctr"/>
            <a:r>
              <a:rPr lang="ru-RU" sz="1200" dirty="0" smtClean="0">
                <a:latin typeface="Cambria" panose="02040503050406030204" pitchFamily="18" charset="0"/>
              </a:rPr>
              <a:t>Ближайший по численности:</a:t>
            </a:r>
          </a:p>
          <a:p>
            <a:pPr algn="ctr"/>
            <a:r>
              <a:rPr lang="ru-RU" sz="1200" dirty="0" smtClean="0">
                <a:latin typeface="Cambria" panose="02040503050406030204" pitchFamily="18" charset="0"/>
              </a:rPr>
              <a:t>г. Мичуринск (91 688 человек)</a:t>
            </a:r>
            <a:endParaRPr lang="ru-RU" sz="1200" dirty="0">
              <a:latin typeface="Cambria" panose="020405030504060302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365"/>
            <a:fld id="{D1CB3E05-2077-F345-AD80-2A73D550EA8A}" type="slidenum">
              <a:rPr lang="ru-RU">
                <a:solidFill>
                  <a:prstClr val="black"/>
                </a:solidFill>
              </a:rPr>
              <a:pPr defTabSz="914365"/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4138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sz="1200" dirty="0" smtClean="0">
                <a:latin typeface="Cambria" panose="02040503050406030204" pitchFamily="18" charset="0"/>
              </a:rPr>
              <a:t>1 033 552 человек;</a:t>
            </a:r>
          </a:p>
          <a:p>
            <a:pPr algn="ctr"/>
            <a:endParaRPr lang="ru-RU" sz="1200" b="1" dirty="0" smtClean="0">
              <a:latin typeface="Cambria" panose="02040503050406030204" pitchFamily="18" charset="0"/>
            </a:endParaRPr>
          </a:p>
          <a:p>
            <a:pPr algn="ctr"/>
            <a:r>
              <a:rPr lang="ru-RU" sz="1200" b="1" dirty="0" smtClean="0">
                <a:latin typeface="Cambria" panose="02040503050406030204" pitchFamily="18" charset="0"/>
              </a:rPr>
              <a:t>Конкурсный город </a:t>
            </a:r>
          </a:p>
          <a:p>
            <a:pPr algn="ctr"/>
            <a:r>
              <a:rPr lang="ru-RU" sz="1200" dirty="0" smtClean="0">
                <a:latin typeface="Cambria" panose="02040503050406030204" pitchFamily="18" charset="0"/>
              </a:rPr>
              <a:t> Тамбов (291 094 человек)</a:t>
            </a:r>
          </a:p>
          <a:p>
            <a:pPr algn="ctr"/>
            <a:endParaRPr lang="ru-RU" sz="1200" dirty="0" smtClean="0">
              <a:latin typeface="Cambria" panose="02040503050406030204" pitchFamily="18" charset="0"/>
            </a:endParaRPr>
          </a:p>
          <a:p>
            <a:pPr algn="ctr"/>
            <a:r>
              <a:rPr lang="ru-RU" sz="1200" dirty="0" smtClean="0">
                <a:latin typeface="Cambria" panose="02040503050406030204" pitchFamily="18" charset="0"/>
              </a:rPr>
              <a:t>Ближайший по численности:</a:t>
            </a:r>
          </a:p>
          <a:p>
            <a:pPr algn="ctr"/>
            <a:r>
              <a:rPr lang="ru-RU" sz="1200" dirty="0" smtClean="0">
                <a:latin typeface="Cambria" panose="02040503050406030204" pitchFamily="18" charset="0"/>
              </a:rPr>
              <a:t>г. Мичуринск (91 688 человек)</a:t>
            </a:r>
            <a:endParaRPr lang="ru-RU" sz="1200" dirty="0">
              <a:latin typeface="Cambria" panose="020405030504060302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365"/>
            <a:fld id="{D1CB3E05-2077-F345-AD80-2A73D550EA8A}" type="slidenum">
              <a:rPr lang="ru-RU">
                <a:solidFill>
                  <a:prstClr val="black"/>
                </a:solidFill>
              </a:rPr>
              <a:pPr defTabSz="914365"/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8374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sz="1200" dirty="0" smtClean="0">
                <a:latin typeface="Cambria" panose="02040503050406030204" pitchFamily="18" charset="0"/>
              </a:rPr>
              <a:t>1 033 552 человек;</a:t>
            </a:r>
          </a:p>
          <a:p>
            <a:pPr algn="ctr"/>
            <a:endParaRPr lang="ru-RU" sz="1200" b="1" dirty="0" smtClean="0">
              <a:latin typeface="Cambria" panose="02040503050406030204" pitchFamily="18" charset="0"/>
            </a:endParaRPr>
          </a:p>
          <a:p>
            <a:pPr algn="ctr"/>
            <a:r>
              <a:rPr lang="ru-RU" sz="1200" b="1" dirty="0" smtClean="0">
                <a:latin typeface="Cambria" panose="02040503050406030204" pitchFamily="18" charset="0"/>
              </a:rPr>
              <a:t>Конкурсный город </a:t>
            </a:r>
          </a:p>
          <a:p>
            <a:pPr algn="ctr"/>
            <a:r>
              <a:rPr lang="ru-RU" sz="1200" dirty="0" smtClean="0">
                <a:latin typeface="Cambria" panose="02040503050406030204" pitchFamily="18" charset="0"/>
              </a:rPr>
              <a:t> Тамбов (291 094 человек)</a:t>
            </a:r>
          </a:p>
          <a:p>
            <a:pPr algn="ctr"/>
            <a:endParaRPr lang="ru-RU" sz="1200" dirty="0" smtClean="0">
              <a:latin typeface="Cambria" panose="02040503050406030204" pitchFamily="18" charset="0"/>
            </a:endParaRPr>
          </a:p>
          <a:p>
            <a:pPr algn="ctr"/>
            <a:r>
              <a:rPr lang="ru-RU" sz="1200" dirty="0" smtClean="0">
                <a:latin typeface="Cambria" panose="02040503050406030204" pitchFamily="18" charset="0"/>
              </a:rPr>
              <a:t>Ближайший по численности:</a:t>
            </a:r>
          </a:p>
          <a:p>
            <a:pPr algn="ctr"/>
            <a:r>
              <a:rPr lang="ru-RU" sz="1200" dirty="0" smtClean="0">
                <a:latin typeface="Cambria" panose="02040503050406030204" pitchFamily="18" charset="0"/>
              </a:rPr>
              <a:t>г. Мичуринск (91 688 человек)</a:t>
            </a:r>
            <a:endParaRPr lang="ru-RU" sz="1200" dirty="0">
              <a:latin typeface="Cambria" panose="020405030504060302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365"/>
            <a:fld id="{D1CB3E05-2077-F345-AD80-2A73D550EA8A}" type="slidenum">
              <a:rPr lang="ru-RU">
                <a:solidFill>
                  <a:prstClr val="black"/>
                </a:solidFill>
              </a:rPr>
              <a:pPr defTabSz="914365"/>
              <a:t>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8581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218">
              <a:defRPr/>
            </a:lvl1pPr>
          </a:lstStyle>
          <a:p>
            <a:pPr>
              <a:defRPr/>
            </a:pPr>
            <a:fld id="{95E5692D-365C-477A-909F-9B07E3F2A926}" type="datetimeFigureOut">
              <a:rPr lang="ru-RU"/>
              <a:pPr>
                <a:defRPr/>
              </a:pPr>
              <a:t>13.06.2019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218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218">
              <a:defRPr/>
            </a:lvl1pPr>
          </a:lstStyle>
          <a:p>
            <a:pPr>
              <a:defRPr/>
            </a:pPr>
            <a:fld id="{D8D99C33-07D1-4149-A28F-0C1038B6B6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04238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218">
              <a:defRPr/>
            </a:lvl1pPr>
          </a:lstStyle>
          <a:p>
            <a:pPr>
              <a:defRPr/>
            </a:pPr>
            <a:fld id="{95E5692D-365C-477A-909F-9B07E3F2A926}" type="datetimeFigureOut">
              <a:rPr lang="ru-RU"/>
              <a:pPr>
                <a:defRPr/>
              </a:pPr>
              <a:t>13.06.2019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218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218">
              <a:defRPr/>
            </a:lvl1pPr>
          </a:lstStyle>
          <a:p>
            <a:pPr>
              <a:defRPr/>
            </a:pPr>
            <a:fld id="{F79C2867-0768-4E15-B300-E80288E9F5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1634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6377"/>
            <a:ext cx="2057400" cy="438785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6377"/>
            <a:ext cx="6019800" cy="438785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218">
              <a:defRPr/>
            </a:lvl1pPr>
          </a:lstStyle>
          <a:p>
            <a:pPr>
              <a:defRPr/>
            </a:pPr>
            <a:fld id="{95E5692D-365C-477A-909F-9B07E3F2A926}" type="datetimeFigureOut">
              <a:rPr lang="ru-RU"/>
              <a:pPr>
                <a:defRPr/>
              </a:pPr>
              <a:t>13.06.2019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218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218">
              <a:defRPr/>
            </a:lvl1pPr>
          </a:lstStyle>
          <a:p>
            <a:pPr>
              <a:defRPr/>
            </a:pPr>
            <a:fld id="{C3E056CF-D76A-4AA0-979B-D69516549D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65151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442AB-7F48-4C9F-A810-57E681B770F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0433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FF224-1DA8-46EA-B395-8E1D2446D11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6976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9905D-A6E1-4598-AA6C-E2A51FF2744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6343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2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2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DA4F6-1EC9-4915-BCBF-FD2AF9ED8F3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5368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7077C-094F-486B-9EBA-8786BC2FA57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4957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6DC9B-ABD7-4983-942D-A8BE454AC8E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18808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A451D-AA2C-4236-9BDD-C7ABF585D87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3958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5F6E8-58FA-442C-803E-8E54651DE6D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7753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218">
              <a:defRPr/>
            </a:lvl1pPr>
          </a:lstStyle>
          <a:p>
            <a:pPr>
              <a:defRPr/>
            </a:pPr>
            <a:fld id="{95E5692D-365C-477A-909F-9B07E3F2A926}" type="datetimeFigureOut">
              <a:rPr lang="ru-RU"/>
              <a:pPr>
                <a:defRPr/>
              </a:pPr>
              <a:t>13.06.2019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218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218">
              <a:defRPr/>
            </a:lvl1pPr>
          </a:lstStyle>
          <a:p>
            <a:pPr>
              <a:defRPr/>
            </a:pPr>
            <a:fld id="{D5159362-13AD-49C8-B1D9-8A95EDC472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03104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D7478-6335-4B7B-A852-B4EE9519C36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8135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F7043-4C0C-4A56-B0F9-9B225C0632F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7993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6376"/>
            <a:ext cx="2057400" cy="438785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6376"/>
            <a:ext cx="6019800" cy="438785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17F46-8CF0-4414-8207-AAB0CF89E29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364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5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3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6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861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577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292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20008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723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218">
              <a:defRPr/>
            </a:lvl1pPr>
          </a:lstStyle>
          <a:p>
            <a:pPr>
              <a:defRPr/>
            </a:pPr>
            <a:fld id="{95E5692D-365C-477A-909F-9B07E3F2A926}" type="datetimeFigureOut">
              <a:rPr lang="ru-RU"/>
              <a:pPr>
                <a:defRPr/>
              </a:pPr>
              <a:t>13.06.2019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218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218">
              <a:defRPr/>
            </a:lvl1pPr>
          </a:lstStyle>
          <a:p>
            <a:pPr>
              <a:defRPr/>
            </a:pPr>
            <a:fld id="{ED6B704F-AD72-4423-B405-69CC068E82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7353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2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2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218">
              <a:defRPr/>
            </a:lvl1pPr>
          </a:lstStyle>
          <a:p>
            <a:pPr>
              <a:defRPr/>
            </a:pPr>
            <a:fld id="{95E5692D-365C-477A-909F-9B07E3F2A926}" type="datetimeFigureOut">
              <a:rPr lang="ru-RU"/>
              <a:pPr>
                <a:defRPr/>
              </a:pPr>
              <a:t>13.06.2019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218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218">
              <a:defRPr/>
            </a:lvl1pPr>
          </a:lstStyle>
          <a:p>
            <a:pPr>
              <a:defRPr/>
            </a:pPr>
            <a:fld id="{18BDAB3B-FBAC-47C0-8288-DD75CBF292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3477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5" indent="0">
              <a:buNone/>
              <a:defRPr sz="2000" b="1"/>
            </a:lvl2pPr>
            <a:lvl3pPr marL="914309" indent="0">
              <a:buNone/>
              <a:defRPr sz="1900" b="1"/>
            </a:lvl3pPr>
            <a:lvl4pPr marL="1371464" indent="0">
              <a:buNone/>
              <a:defRPr sz="1600" b="1"/>
            </a:lvl4pPr>
            <a:lvl5pPr marL="1828618" indent="0">
              <a:buNone/>
              <a:defRPr sz="1600" b="1"/>
            </a:lvl5pPr>
            <a:lvl6pPr marL="2285774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5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4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5" indent="0">
              <a:buNone/>
              <a:defRPr sz="2000" b="1"/>
            </a:lvl2pPr>
            <a:lvl3pPr marL="914309" indent="0">
              <a:buNone/>
              <a:defRPr sz="1900" b="1"/>
            </a:lvl3pPr>
            <a:lvl4pPr marL="1371464" indent="0">
              <a:buNone/>
              <a:defRPr sz="1600" b="1"/>
            </a:lvl4pPr>
            <a:lvl5pPr marL="1828618" indent="0">
              <a:buNone/>
              <a:defRPr sz="1600" b="1"/>
            </a:lvl5pPr>
            <a:lvl6pPr marL="2285774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5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4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218">
              <a:defRPr/>
            </a:lvl1pPr>
          </a:lstStyle>
          <a:p>
            <a:pPr>
              <a:defRPr/>
            </a:pPr>
            <a:fld id="{95E5692D-365C-477A-909F-9B07E3F2A926}" type="datetimeFigureOut">
              <a:rPr lang="ru-RU"/>
              <a:pPr>
                <a:defRPr/>
              </a:pPr>
              <a:t>13.06.2019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218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218">
              <a:defRPr/>
            </a:lvl1pPr>
          </a:lstStyle>
          <a:p>
            <a:pPr>
              <a:defRPr/>
            </a:pPr>
            <a:fld id="{C94F2E32-C2D0-4290-AE5F-D6F1184DE6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9088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218">
              <a:defRPr/>
            </a:lvl1pPr>
          </a:lstStyle>
          <a:p>
            <a:pPr>
              <a:defRPr/>
            </a:pPr>
            <a:fld id="{95E5692D-365C-477A-909F-9B07E3F2A926}" type="datetimeFigureOut">
              <a:rPr lang="ru-RU"/>
              <a:pPr>
                <a:defRPr/>
              </a:pPr>
              <a:t>13.06.2019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218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218">
              <a:defRPr/>
            </a:lvl1pPr>
          </a:lstStyle>
          <a:p>
            <a:pPr>
              <a:defRPr/>
            </a:pPr>
            <a:fld id="{89318E25-AE0F-429A-8B32-5EF9B5B549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6976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218">
              <a:defRPr/>
            </a:lvl1pPr>
          </a:lstStyle>
          <a:p>
            <a:pPr>
              <a:defRPr/>
            </a:pPr>
            <a:fld id="{95E5692D-365C-477A-909F-9B07E3F2A926}" type="datetimeFigureOut">
              <a:rPr lang="ru-RU"/>
              <a:pPr>
                <a:defRPr/>
              </a:pPr>
              <a:t>13.06.2019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218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218">
              <a:defRPr/>
            </a:lvl1pPr>
          </a:lstStyle>
          <a:p>
            <a:pPr>
              <a:defRPr/>
            </a:pPr>
            <a:fld id="{C232F73B-7D92-45D9-ADD2-D1DE4DEFC8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92093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8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4" y="273058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8" y="1435104"/>
            <a:ext cx="3008313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7155" indent="0">
              <a:buNone/>
              <a:defRPr sz="1200"/>
            </a:lvl2pPr>
            <a:lvl3pPr marL="914309" indent="0">
              <a:buNone/>
              <a:defRPr sz="1100"/>
            </a:lvl3pPr>
            <a:lvl4pPr marL="1371464" indent="0">
              <a:buNone/>
              <a:defRPr sz="900"/>
            </a:lvl4pPr>
            <a:lvl5pPr marL="1828618" indent="0">
              <a:buNone/>
              <a:defRPr sz="900"/>
            </a:lvl5pPr>
            <a:lvl6pPr marL="2285774" indent="0">
              <a:buNone/>
              <a:defRPr sz="900"/>
            </a:lvl6pPr>
            <a:lvl7pPr marL="2742926" indent="0">
              <a:buNone/>
              <a:defRPr sz="900"/>
            </a:lvl7pPr>
            <a:lvl8pPr marL="3200080" indent="0">
              <a:buNone/>
              <a:defRPr sz="900"/>
            </a:lvl8pPr>
            <a:lvl9pPr marL="3657235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218">
              <a:defRPr/>
            </a:lvl1pPr>
          </a:lstStyle>
          <a:p>
            <a:pPr>
              <a:defRPr/>
            </a:pPr>
            <a:fld id="{95E5692D-365C-477A-909F-9B07E3F2A926}" type="datetimeFigureOut">
              <a:rPr lang="ru-RU"/>
              <a:pPr>
                <a:defRPr/>
              </a:pPr>
              <a:t>13.06.2019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218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218">
              <a:defRPr/>
            </a:lvl1pPr>
          </a:lstStyle>
          <a:p>
            <a:pPr>
              <a:defRPr/>
            </a:pPr>
            <a:fld id="{FE486E63-E75C-4FDA-8F9C-6F26C1EA6C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9875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55" indent="0">
              <a:buNone/>
              <a:defRPr sz="2800"/>
            </a:lvl2pPr>
            <a:lvl3pPr marL="914309" indent="0">
              <a:buNone/>
              <a:defRPr sz="2400"/>
            </a:lvl3pPr>
            <a:lvl4pPr marL="1371464" indent="0">
              <a:buNone/>
              <a:defRPr sz="2000"/>
            </a:lvl4pPr>
            <a:lvl5pPr marL="1828618" indent="0">
              <a:buNone/>
              <a:defRPr sz="2000"/>
            </a:lvl5pPr>
            <a:lvl6pPr marL="2285774" indent="0">
              <a:buNone/>
              <a:defRPr sz="2000"/>
            </a:lvl6pPr>
            <a:lvl7pPr marL="2742926" indent="0">
              <a:buNone/>
              <a:defRPr sz="2000"/>
            </a:lvl7pPr>
            <a:lvl8pPr marL="3200080" indent="0">
              <a:buNone/>
              <a:defRPr sz="2000"/>
            </a:lvl8pPr>
            <a:lvl9pPr marL="3657235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45"/>
            <a:ext cx="54864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7155" indent="0">
              <a:buNone/>
              <a:defRPr sz="1200"/>
            </a:lvl2pPr>
            <a:lvl3pPr marL="914309" indent="0">
              <a:buNone/>
              <a:defRPr sz="1100"/>
            </a:lvl3pPr>
            <a:lvl4pPr marL="1371464" indent="0">
              <a:buNone/>
              <a:defRPr sz="900"/>
            </a:lvl4pPr>
            <a:lvl5pPr marL="1828618" indent="0">
              <a:buNone/>
              <a:defRPr sz="900"/>
            </a:lvl5pPr>
            <a:lvl6pPr marL="2285774" indent="0">
              <a:buNone/>
              <a:defRPr sz="900"/>
            </a:lvl6pPr>
            <a:lvl7pPr marL="2742926" indent="0">
              <a:buNone/>
              <a:defRPr sz="900"/>
            </a:lvl7pPr>
            <a:lvl8pPr marL="3200080" indent="0">
              <a:buNone/>
              <a:defRPr sz="900"/>
            </a:lvl8pPr>
            <a:lvl9pPr marL="3657235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218">
              <a:defRPr/>
            </a:lvl1pPr>
          </a:lstStyle>
          <a:p>
            <a:pPr>
              <a:defRPr/>
            </a:pPr>
            <a:fld id="{95E5692D-365C-477A-909F-9B07E3F2A926}" type="datetimeFigureOut">
              <a:rPr lang="ru-RU"/>
              <a:pPr>
                <a:defRPr/>
              </a:pPr>
              <a:t>13.06.2019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218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218">
              <a:defRPr/>
            </a:lvl1pPr>
          </a:lstStyle>
          <a:p>
            <a:pPr>
              <a:defRPr/>
            </a:pPr>
            <a:fld id="{1AF0CF3E-EF59-4689-A219-83D69FAD1C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6906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2" tIns="45718" rIns="91432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4099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32" tIns="45718" rIns="91432" bIns="45718" rtlCol="0" anchor="ctr"/>
          <a:lstStyle>
            <a:lvl1pPr algn="l" defTabSz="914309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5E5692D-365C-477A-909F-9B07E3F2A926}" type="datetimeFigureOut">
              <a:rPr lang="ru-RU"/>
              <a:pPr>
                <a:defRPr/>
              </a:pPr>
              <a:t>13.06.2019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32" tIns="45718" rIns="91432" bIns="45718" rtlCol="0" anchor="ctr"/>
          <a:lstStyle>
            <a:lvl1pPr algn="ctr" defTabSz="914309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32" tIns="45718" rIns="91432" bIns="45718" rtlCol="0" anchor="ctr"/>
          <a:lstStyle>
            <a:lvl1pPr algn="r" defTabSz="914309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10BB0AF-E5D0-492C-B1E1-66E818E1DD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22" r:id="rId9"/>
    <p:sldLayoutId id="2147483823" r:id="rId10"/>
    <p:sldLayoutId id="2147483824" r:id="rId11"/>
  </p:sldLayoutIdLst>
  <p:txStyles>
    <p:titleStyle>
      <a:lvl1pPr algn="ctr" defTabSz="912813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1313" indent="-341313" algn="l" defTabSz="912813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defTabSz="912813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defTabSz="912813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7013" algn="l" defTabSz="912813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defTabSz="912813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49" indent="-228578" algn="l" defTabSz="91430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4" indent="-228578" algn="l" defTabSz="91430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8" indent="-228578" algn="l" defTabSz="91430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14" indent="-228578" algn="l" defTabSz="91430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5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9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4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8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4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5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03B82B4D-8D3E-4503-9E0F-AA107EA38DE1}" type="datetime1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13.06.2019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E0C16A60-BC42-4C76-BD74-989E8971A774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3809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1" r:id="rId1"/>
    <p:sldLayoutId id="2147483982" r:id="rId2"/>
    <p:sldLayoutId id="2147483983" r:id="rId3"/>
    <p:sldLayoutId id="2147483984" r:id="rId4"/>
    <p:sldLayoutId id="2147483985" r:id="rId5"/>
    <p:sldLayoutId id="2147483986" r:id="rId6"/>
    <p:sldLayoutId id="2147483987" r:id="rId7"/>
    <p:sldLayoutId id="2147483988" r:id="rId8"/>
    <p:sldLayoutId id="2147483989" r:id="rId9"/>
    <p:sldLayoutId id="2147483990" r:id="rId10"/>
    <p:sldLayoutId id="214748399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9.xml"/><Relationship Id="rId5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0.xml"/><Relationship Id="rId5" Type="http://schemas.openxmlformats.org/officeDocument/2006/relationships/image" Target="../media/image15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7.jpe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4.xml"/><Relationship Id="rId5" Type="http://schemas.openxmlformats.org/officeDocument/2006/relationships/image" Target="../media/image8.jp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5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6.xml"/><Relationship Id="rId6" Type="http://schemas.openxmlformats.org/officeDocument/2006/relationships/hyperlink" Target="https://rospotrebnadzor.ru/about/info/news/news_details.php?ELEMENT_ID=6243" TargetMode="External"/><Relationship Id="rId5" Type="http://schemas.openxmlformats.org/officeDocument/2006/relationships/image" Target="../media/image11.jpe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notesSlide" Target="../notesSlides/notesSlide8.xml"/><Relationship Id="rId7" Type="http://schemas.openxmlformats.org/officeDocument/2006/relationships/diagramQuickStyle" Target="../diagrams/quickStyle1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7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2.png"/><Relationship Id="rId9" Type="http://schemas.microsoft.com/office/2007/relationships/diagramDrawing" Target="../diagrams/drawing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8.xml"/><Relationship Id="rId6" Type="http://schemas.openxmlformats.org/officeDocument/2006/relationships/image" Target="../media/image13.jpg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Box 4"/>
          <p:cNvSpPr txBox="1">
            <a:spLocks noChangeArrowheads="1"/>
          </p:cNvSpPr>
          <p:nvPr/>
        </p:nvSpPr>
        <p:spPr bwMode="auto">
          <a:xfrm>
            <a:off x="2351033" y="4293096"/>
            <a:ext cx="4987888" cy="1154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2" tIns="45718" rIns="91432" bIns="45718">
            <a:spAutoFit/>
          </a:bodyPr>
          <a:lstStyle>
            <a:lvl1pPr>
              <a:defRPr sz="19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endParaRPr lang="ru-RU" sz="1500" dirty="0">
              <a:solidFill>
                <a:srgbClr val="00AEEF"/>
              </a:solidFill>
              <a:latin typeface="Arial Narrow" pitchFamily="34" charset="0"/>
            </a:endParaRPr>
          </a:p>
          <a:p>
            <a:pPr algn="ctr"/>
            <a:r>
              <a:rPr lang="ru-RU" sz="1800" b="1" dirty="0" err="1" smtClean="0">
                <a:solidFill>
                  <a:schemeClr val="tx2"/>
                </a:solidFill>
                <a:latin typeface="Cambria" panose="02040503050406030204" pitchFamily="18" charset="0"/>
              </a:rPr>
              <a:t>Чемерчева</a:t>
            </a:r>
            <a:r>
              <a:rPr lang="ru-RU" sz="1800" b="1" dirty="0" smtClean="0">
                <a:solidFill>
                  <a:schemeClr val="tx2"/>
                </a:solidFill>
                <a:latin typeface="Cambria" panose="02040503050406030204" pitchFamily="18" charset="0"/>
              </a:rPr>
              <a:t> Анна Андреевна</a:t>
            </a:r>
            <a:endParaRPr lang="ru-RU" sz="1800" b="1" dirty="0">
              <a:solidFill>
                <a:schemeClr val="tx2"/>
              </a:solidFill>
              <a:latin typeface="Cambria" panose="02040503050406030204" pitchFamily="18" charset="0"/>
            </a:endParaRPr>
          </a:p>
          <a:p>
            <a:pPr algn="ctr"/>
            <a:r>
              <a:rPr lang="ru-RU" sz="1800" b="1" dirty="0" smtClean="0">
                <a:solidFill>
                  <a:schemeClr val="tx2"/>
                </a:solidFill>
                <a:latin typeface="Cambria" panose="02040503050406030204" pitchFamily="18" charset="0"/>
              </a:rPr>
              <a:t>Руководитель </a:t>
            </a:r>
            <a:r>
              <a:rPr lang="ru-RU" sz="1800" b="1" dirty="0">
                <a:solidFill>
                  <a:schemeClr val="tx2"/>
                </a:solidFill>
                <a:latin typeface="Cambria" panose="02040503050406030204" pitchFamily="18" charset="0"/>
              </a:rPr>
              <a:t>Управления  </a:t>
            </a:r>
            <a:r>
              <a:rPr lang="ru-RU" sz="1800" b="1" dirty="0" err="1">
                <a:solidFill>
                  <a:schemeClr val="tx2"/>
                </a:solidFill>
                <a:latin typeface="Cambria" panose="02040503050406030204" pitchFamily="18" charset="0"/>
              </a:rPr>
              <a:t>Роскомнадзора</a:t>
            </a:r>
            <a:r>
              <a:rPr lang="ru-RU" sz="1800" b="1" dirty="0">
                <a:solidFill>
                  <a:schemeClr val="tx2"/>
                </a:solidFill>
                <a:latin typeface="Cambria" panose="02040503050406030204" pitchFamily="18" charset="0"/>
              </a:rPr>
              <a:t> </a:t>
            </a:r>
            <a:endParaRPr lang="ru-RU" sz="1800" b="1" dirty="0" smtClean="0">
              <a:solidFill>
                <a:schemeClr val="tx2"/>
              </a:solidFill>
              <a:latin typeface="Cambria" panose="02040503050406030204" pitchFamily="18" charset="0"/>
            </a:endParaRPr>
          </a:p>
          <a:p>
            <a:pPr algn="ctr"/>
            <a:r>
              <a:rPr lang="ru-RU" sz="1800" b="1" dirty="0" smtClean="0">
                <a:solidFill>
                  <a:schemeClr val="tx2"/>
                </a:solidFill>
                <a:latin typeface="Cambria" panose="02040503050406030204" pitchFamily="18" charset="0"/>
              </a:rPr>
              <a:t>по Тамбовской области</a:t>
            </a:r>
            <a:endParaRPr lang="ru-RU" sz="1800" b="1" dirty="0">
              <a:solidFill>
                <a:schemeClr val="tx2"/>
              </a:solidFill>
              <a:latin typeface="Cambria" panose="02040503050406030204" pitchFamily="18" charset="0"/>
            </a:endParaRPr>
          </a:p>
        </p:txBody>
      </p:sp>
      <p:sp>
        <p:nvSpPr>
          <p:cNvPr id="64515" name="TextBox 5"/>
          <p:cNvSpPr txBox="1">
            <a:spLocks noChangeArrowheads="1"/>
          </p:cNvSpPr>
          <p:nvPr/>
        </p:nvSpPr>
        <p:spPr bwMode="auto">
          <a:xfrm>
            <a:off x="3814411" y="5569551"/>
            <a:ext cx="1397546" cy="323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2" tIns="45718" rIns="91432" bIns="45718">
            <a:spAutoFit/>
          </a:bodyPr>
          <a:lstStyle>
            <a:lvl1pPr>
              <a:defRPr sz="19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1500" b="1" dirty="0" smtClean="0">
                <a:solidFill>
                  <a:srgbClr val="17375E"/>
                </a:solidFill>
                <a:latin typeface="Cambria" panose="02040503050406030204" pitchFamily="18" charset="0"/>
              </a:rPr>
              <a:t>Тамбов, 2019</a:t>
            </a:r>
            <a:endParaRPr lang="ru-RU" sz="1500" b="1" dirty="0">
              <a:solidFill>
                <a:srgbClr val="17375E"/>
              </a:solidFill>
              <a:latin typeface="Cambria" panose="02040503050406030204" pitchFamily="18" charset="0"/>
            </a:endParaRPr>
          </a:p>
        </p:txBody>
      </p:sp>
      <p:sp>
        <p:nvSpPr>
          <p:cNvPr id="64516" name="TextBox 6"/>
          <p:cNvSpPr txBox="1">
            <a:spLocks noChangeArrowheads="1"/>
          </p:cNvSpPr>
          <p:nvPr/>
        </p:nvSpPr>
        <p:spPr bwMode="auto">
          <a:xfrm>
            <a:off x="919965" y="3140968"/>
            <a:ext cx="7304087" cy="1323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8" rIns="91432" bIns="45718">
            <a:spAutoFit/>
          </a:bodyPr>
          <a:lstStyle>
            <a:lvl1pPr>
              <a:defRPr sz="19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2000" b="1" dirty="0" smtClean="0">
                <a:solidFill>
                  <a:srgbClr val="17375E"/>
                </a:solidFill>
                <a:latin typeface="Cambria" panose="02040503050406030204" pitchFamily="18" charset="0"/>
              </a:rPr>
              <a:t>«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Особенности распространения информации сетевыми изданиями и информационными агентствами.</a:t>
            </a:r>
          </a:p>
          <a:p>
            <a:pPr algn="ctr"/>
            <a:r>
              <a:rPr lang="ru-RU" sz="2000" b="1" dirty="0" smtClean="0">
                <a:solidFill>
                  <a:srgbClr val="17375E"/>
                </a:solidFill>
                <a:latin typeface="Cambria" panose="02040503050406030204" pitchFamily="18" charset="0"/>
              </a:rPr>
              <a:t>Типовые нарушения. Ответственность. Меры реагирования»</a:t>
            </a:r>
            <a:endParaRPr lang="ru-RU" sz="2000" b="1" dirty="0">
              <a:solidFill>
                <a:srgbClr val="17375E"/>
              </a:solidFill>
              <a:latin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Номер слайда 1">
            <a:extLst>
              <a:ext uri="{FF2B5EF4-FFF2-40B4-BE49-F238E27FC236}">
                <a16:creationId xmlns:a16="http://schemas.microsoft.com/office/drawing/2014/main" xmlns="" id="{47F077D1-F4CF-402B-A05D-A6E0FF229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с</a:t>
            </a:r>
            <a:fld id="{E0C16A60-BC42-4C76-BD74-989E8971A77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1624" y="287856"/>
            <a:ext cx="6042624" cy="46166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Cambria" pitchFamily="18" charset="0"/>
              </a:rPr>
              <a:t>Ответственность и меры реагирования</a:t>
            </a:r>
            <a:endParaRPr lang="ru-RU" sz="2400" dirty="0">
              <a:latin typeface="Cambria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95936" y="1600201"/>
            <a:ext cx="4690864" cy="4493095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dirty="0" smtClean="0">
                <a:latin typeface="Cambria" panose="02040503050406030204" pitchFamily="18" charset="0"/>
              </a:rPr>
              <a:t>Административная ответственность по ст. 13.22, 13.23, 13.21, 13.15, ч. 5 ст. 14.3.1 КоАП РФ</a:t>
            </a:r>
          </a:p>
          <a:p>
            <a:pPr marL="0" indent="0" algn="ctr">
              <a:buNone/>
            </a:pPr>
            <a:endParaRPr lang="ru-RU" dirty="0">
              <a:latin typeface="Cambria" panose="02040503050406030204" pitchFamily="18" charset="0"/>
            </a:endParaRPr>
          </a:p>
          <a:p>
            <a:pPr marL="0" indent="0" algn="ctr">
              <a:buNone/>
            </a:pPr>
            <a:r>
              <a:rPr lang="ru-RU" dirty="0" smtClean="0">
                <a:latin typeface="Cambria" panose="02040503050406030204" pitchFamily="18" charset="0"/>
              </a:rPr>
              <a:t>Предупреждение о недопустимости злоупотребления свободой массовой информации</a:t>
            </a:r>
          </a:p>
          <a:p>
            <a:endParaRPr lang="ru-RU" dirty="0"/>
          </a:p>
        </p:txBody>
      </p:sp>
      <p:sp>
        <p:nvSpPr>
          <p:cNvPr id="6" name="Прямоугольник с двумя скругленными соседними углами 5"/>
          <p:cNvSpPr/>
          <p:nvPr/>
        </p:nvSpPr>
        <p:spPr>
          <a:xfrm>
            <a:off x="774428" y="1626262"/>
            <a:ext cx="2880320" cy="2952328"/>
          </a:xfrm>
          <a:prstGeom prst="round2SameRect">
            <a:avLst>
              <a:gd name="adj1" fmla="val 8000"/>
              <a:gd name="adj2" fmla="val 0"/>
            </a:avLst>
          </a:prstGeom>
          <a:blipFill rotWithShape="0">
            <a:blip r:embed="rId5"/>
            <a:stretch>
              <a:fillRect/>
            </a:stretch>
          </a:blip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24793337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27784" y="1268760"/>
            <a:ext cx="6059016" cy="456510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b="1" dirty="0">
                <a:latin typeface="Cambria" panose="02040503050406030204" pitchFamily="18" charset="0"/>
              </a:rPr>
              <a:t>Отдел по защите прав субъектов персональных данных и надзора в сфере массовых коммуникаций</a:t>
            </a:r>
          </a:p>
          <a:p>
            <a:pPr>
              <a:buNone/>
            </a:pPr>
            <a:endParaRPr lang="ru-RU" sz="2000" dirty="0">
              <a:latin typeface="Cambria" panose="02040503050406030204" pitchFamily="18" charset="0"/>
            </a:endParaRPr>
          </a:p>
          <a:p>
            <a:pPr>
              <a:buNone/>
            </a:pPr>
            <a:r>
              <a:rPr lang="ru-RU" sz="2000" dirty="0">
                <a:latin typeface="Cambria" panose="02040503050406030204" pitchFamily="18" charset="0"/>
              </a:rPr>
              <a:t>Начальник отдела Воропаева Юлия Михайловна  (4752) 5594</a:t>
            </a:r>
            <a:r>
              <a:rPr lang="en-US" sz="2000" dirty="0">
                <a:latin typeface="Cambria" panose="02040503050406030204" pitchFamily="18" charset="0"/>
              </a:rPr>
              <a:t>26 (</a:t>
            </a:r>
            <a:r>
              <a:rPr lang="ru-RU" sz="2000" dirty="0">
                <a:latin typeface="Cambria" panose="02040503050406030204" pitchFamily="18" charset="0"/>
              </a:rPr>
              <a:t>доб. 613</a:t>
            </a:r>
            <a:r>
              <a:rPr lang="en-US" sz="2000" dirty="0">
                <a:latin typeface="Cambria" panose="02040503050406030204" pitchFamily="18" charset="0"/>
              </a:rPr>
              <a:t>)</a:t>
            </a:r>
            <a:endParaRPr lang="ru-RU" sz="2000" dirty="0">
              <a:latin typeface="Cambria" panose="02040503050406030204" pitchFamily="18" charset="0"/>
            </a:endParaRPr>
          </a:p>
          <a:p>
            <a:pPr>
              <a:buNone/>
            </a:pPr>
            <a:r>
              <a:rPr lang="ru-RU" sz="2000" dirty="0">
                <a:latin typeface="Cambria" panose="02040503050406030204" pitchFamily="18" charset="0"/>
              </a:rPr>
              <a:t>Специалист-эксперт Толстошеина Ирина Борисовна (4752) 559425 (доб. 611)</a:t>
            </a:r>
          </a:p>
          <a:p>
            <a:pPr>
              <a:buNone/>
            </a:pPr>
            <a:endParaRPr lang="ru-RU" sz="2000" dirty="0">
              <a:latin typeface="Cambria" panose="02040503050406030204" pitchFamily="18" charset="0"/>
            </a:endParaRPr>
          </a:p>
          <a:p>
            <a:pPr algn="ctr">
              <a:buNone/>
            </a:pPr>
            <a:r>
              <a:rPr lang="ru-RU" sz="2000" i="1" dirty="0">
                <a:latin typeface="Cambria" panose="02040503050406030204" pitchFamily="18" charset="0"/>
              </a:rPr>
              <a:t>Эл. почта: </a:t>
            </a:r>
            <a:r>
              <a:rPr lang="en-US" sz="2000" i="1" dirty="0">
                <a:latin typeface="Cambria" panose="02040503050406030204" pitchFamily="18" charset="0"/>
              </a:rPr>
              <a:t>rsockanc68@rkn.gov.ru</a:t>
            </a:r>
            <a:endParaRPr lang="ru-RU" sz="2000" i="1" dirty="0"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ru-RU" sz="2000" dirty="0"/>
          </a:p>
        </p:txBody>
      </p:sp>
      <p:sp>
        <p:nvSpPr>
          <p:cNvPr id="14" name="Номер слайда 1">
            <a:extLst>
              <a:ext uri="{FF2B5EF4-FFF2-40B4-BE49-F238E27FC236}">
                <a16:creationId xmlns:a16="http://schemas.microsoft.com/office/drawing/2014/main" xmlns="" id="{47F077D1-F4CF-402B-A05D-A6E0FF229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с</a:t>
            </a:r>
            <a:fld id="{E0C16A60-BC42-4C76-BD74-989E8971A77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1624" y="287856"/>
            <a:ext cx="6042624" cy="46166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Cambria" pitchFamily="18" charset="0"/>
              </a:rPr>
              <a:t>Освобождение от ответственности </a:t>
            </a:r>
            <a:endParaRPr lang="ru-RU" sz="2400" dirty="0">
              <a:latin typeface="Cambria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624" y="1916832"/>
            <a:ext cx="2047435" cy="2729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4251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extBox 1"/>
          <p:cNvSpPr txBox="1">
            <a:spLocks noChangeArrowheads="1"/>
          </p:cNvSpPr>
          <p:nvPr/>
        </p:nvSpPr>
        <p:spPr bwMode="auto">
          <a:xfrm>
            <a:off x="1043608" y="3447162"/>
            <a:ext cx="72294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8" rIns="91432" bIns="45718">
            <a:spAutoFit/>
          </a:bodyPr>
          <a:lstStyle>
            <a:lvl1pPr>
              <a:defRPr sz="19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2000" b="1" dirty="0">
                <a:solidFill>
                  <a:srgbClr val="17375E"/>
                </a:solidFill>
                <a:latin typeface="Cambria" pitchFamily="18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679343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Номер слайда 1">
            <a:extLst>
              <a:ext uri="{FF2B5EF4-FFF2-40B4-BE49-F238E27FC236}">
                <a16:creationId xmlns:a16="http://schemas.microsoft.com/office/drawing/2014/main" xmlns="" id="{47F077D1-F4CF-402B-A05D-A6E0FF229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с</a:t>
            </a:r>
            <a:fld id="{E0C16A60-BC42-4C76-BD74-989E8971A77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1624" y="287856"/>
            <a:ext cx="6042624" cy="830997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Cambria" pitchFamily="18" charset="0"/>
              </a:rPr>
              <a:t>Сетевое издание и информационное агентство</a:t>
            </a:r>
            <a:endParaRPr lang="ru-RU" sz="2400" dirty="0">
              <a:latin typeface="Cambria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407" y="1340767"/>
            <a:ext cx="2586240" cy="1399019"/>
          </a:xfrm>
          <a:prstGeom prst="rect">
            <a:avLst/>
          </a:prstGeom>
          <a:ln w="15875">
            <a:solidFill>
              <a:schemeClr val="tx1">
                <a:lumMod val="75000"/>
                <a:lumOff val="25000"/>
              </a:schemeClr>
            </a:solidFill>
          </a:ln>
        </p:spPr>
      </p:pic>
      <p:sp>
        <p:nvSpPr>
          <p:cNvPr id="3" name="Плюс 2"/>
          <p:cNvSpPr/>
          <p:nvPr/>
        </p:nvSpPr>
        <p:spPr>
          <a:xfrm>
            <a:off x="3496416" y="1752245"/>
            <a:ext cx="573040" cy="576064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3197" y="1441901"/>
            <a:ext cx="839050" cy="1196752"/>
          </a:xfrm>
          <a:prstGeom prst="rect">
            <a:avLst/>
          </a:prstGeom>
        </p:spPr>
      </p:pic>
      <p:sp>
        <p:nvSpPr>
          <p:cNvPr id="5" name="Равно 4"/>
          <p:cNvSpPr/>
          <p:nvPr/>
        </p:nvSpPr>
        <p:spPr>
          <a:xfrm>
            <a:off x="5436096" y="1752245"/>
            <a:ext cx="864096" cy="576064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53200" y="1877402"/>
            <a:ext cx="22459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Cambria" panose="02040503050406030204" pitchFamily="18" charset="0"/>
              </a:rPr>
              <a:t>Сетевое издание</a:t>
            </a:r>
            <a:endParaRPr lang="ru-RU" sz="2000" b="1" dirty="0">
              <a:latin typeface="Cambria" panose="020405030504060302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7" y="3356992"/>
            <a:ext cx="2520281" cy="1512168"/>
          </a:xfrm>
          <a:prstGeom prst="rect">
            <a:avLst/>
          </a:prstGeom>
        </p:spPr>
      </p:pic>
      <p:sp>
        <p:nvSpPr>
          <p:cNvPr id="11" name="Плюс 10"/>
          <p:cNvSpPr/>
          <p:nvPr/>
        </p:nvSpPr>
        <p:spPr>
          <a:xfrm>
            <a:off x="3134864" y="3717032"/>
            <a:ext cx="573040" cy="576064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8080" y="3303140"/>
            <a:ext cx="1596008" cy="1281594"/>
          </a:xfrm>
          <a:prstGeom prst="rect">
            <a:avLst/>
          </a:prstGeom>
        </p:spPr>
      </p:pic>
      <p:sp>
        <p:nvSpPr>
          <p:cNvPr id="12" name="Равно 11"/>
          <p:cNvSpPr/>
          <p:nvPr/>
        </p:nvSpPr>
        <p:spPr>
          <a:xfrm>
            <a:off x="5436096" y="3675628"/>
            <a:ext cx="864096" cy="576064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72954" y="3645024"/>
            <a:ext cx="24064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latin typeface="Cambria" panose="02040503050406030204" pitchFamily="18" charset="0"/>
              </a:rPr>
              <a:t>Информационное</a:t>
            </a:r>
          </a:p>
          <a:p>
            <a:pPr algn="ctr"/>
            <a:r>
              <a:rPr lang="ru-RU" sz="2000" b="1" dirty="0" smtClean="0">
                <a:latin typeface="Cambria" panose="02040503050406030204" pitchFamily="18" charset="0"/>
              </a:rPr>
              <a:t> агентство</a:t>
            </a:r>
            <a:endParaRPr lang="ru-RU" sz="2000" b="1" dirty="0">
              <a:latin typeface="Cambria" panose="020405030504060302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13630" y="5486366"/>
            <a:ext cx="22459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Cambria" panose="02040503050406030204" pitchFamily="18" charset="0"/>
              </a:rPr>
              <a:t>Сетевое издание</a:t>
            </a:r>
            <a:endParaRPr lang="ru-RU" sz="2000" b="1" dirty="0">
              <a:latin typeface="Cambria" panose="02040503050406030204" pitchFamily="18" charset="0"/>
            </a:endParaRPr>
          </a:p>
        </p:txBody>
      </p:sp>
      <p:sp>
        <p:nvSpPr>
          <p:cNvPr id="9" name="Не равно 8"/>
          <p:cNvSpPr/>
          <p:nvPr/>
        </p:nvSpPr>
        <p:spPr>
          <a:xfrm>
            <a:off x="3595488" y="5342350"/>
            <a:ext cx="1941192" cy="678938"/>
          </a:xfrm>
          <a:prstGeom prst="mathNotEqual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84168" y="5342350"/>
            <a:ext cx="24064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latin typeface="Cambria" panose="02040503050406030204" pitchFamily="18" charset="0"/>
              </a:rPr>
              <a:t>Информационное</a:t>
            </a:r>
          </a:p>
          <a:p>
            <a:pPr algn="ctr"/>
            <a:r>
              <a:rPr lang="ru-RU" sz="2000" b="1" dirty="0" smtClean="0">
                <a:latin typeface="Cambria" panose="02040503050406030204" pitchFamily="18" charset="0"/>
              </a:rPr>
              <a:t> агентство</a:t>
            </a:r>
            <a:endParaRPr lang="ru-RU" sz="2000" b="1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82964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52973" y="1669958"/>
            <a:ext cx="6923112" cy="175679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000" dirty="0" smtClean="0">
                <a:latin typeface="Cambria" panose="02040503050406030204" pitchFamily="18" charset="0"/>
              </a:rPr>
              <a:t>1</a:t>
            </a:r>
            <a:r>
              <a:rPr lang="ru-RU" sz="2000" dirty="0">
                <a:latin typeface="Cambria" panose="02040503050406030204" pitchFamily="18" charset="0"/>
              </a:rPr>
              <a:t>) наименование (название) издания;</a:t>
            </a:r>
          </a:p>
          <a:p>
            <a:pPr marL="0" indent="0">
              <a:buNone/>
            </a:pPr>
            <a:r>
              <a:rPr lang="ru-RU" sz="2000" dirty="0">
                <a:latin typeface="Cambria" panose="02040503050406030204" pitchFamily="18" charset="0"/>
              </a:rPr>
              <a:t>2) учредитель (соучредители);</a:t>
            </a:r>
          </a:p>
          <a:p>
            <a:pPr marL="0" indent="0">
              <a:buNone/>
            </a:pPr>
            <a:r>
              <a:rPr lang="ru-RU" sz="2000" dirty="0">
                <a:latin typeface="Cambria" panose="02040503050406030204" pitchFamily="18" charset="0"/>
              </a:rPr>
              <a:t>3) фамилия, инициалы главного редактора;</a:t>
            </a:r>
          </a:p>
          <a:p>
            <a:pPr marL="0" indent="0">
              <a:buNone/>
            </a:pPr>
            <a:r>
              <a:rPr lang="ru-RU" sz="2000" dirty="0">
                <a:latin typeface="Cambria" panose="02040503050406030204" pitchFamily="18" charset="0"/>
              </a:rPr>
              <a:t>4) адрес электронной почты и номер телефона редакции;</a:t>
            </a:r>
          </a:p>
          <a:p>
            <a:pPr marL="0" indent="0">
              <a:buNone/>
            </a:pPr>
            <a:r>
              <a:rPr lang="ru-RU" sz="2000" dirty="0">
                <a:latin typeface="Cambria" panose="02040503050406030204" pitchFamily="18" charset="0"/>
              </a:rPr>
              <a:t>5) знак информационной продукции </a:t>
            </a:r>
            <a:r>
              <a:rPr lang="ru-RU" sz="2000" dirty="0" smtClean="0">
                <a:latin typeface="Cambria" panose="02040503050406030204" pitchFamily="18" charset="0"/>
              </a:rPr>
              <a:t>СМИ</a:t>
            </a:r>
            <a:endParaRPr lang="ru-RU" sz="2000" dirty="0"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14" name="Номер слайда 1">
            <a:extLst>
              <a:ext uri="{FF2B5EF4-FFF2-40B4-BE49-F238E27FC236}">
                <a16:creationId xmlns:a16="http://schemas.microsoft.com/office/drawing/2014/main" xmlns="" id="{47F077D1-F4CF-402B-A05D-A6E0FF229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с</a:t>
            </a:r>
            <a:fld id="{E0C16A60-BC42-4C76-BD74-989E8971A77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1624" y="287856"/>
            <a:ext cx="6042624" cy="830997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Cambria" pitchFamily="18" charset="0"/>
              </a:rPr>
              <a:t>Выходные данные</a:t>
            </a:r>
          </a:p>
          <a:p>
            <a:pPr algn="ctr"/>
            <a:endParaRPr lang="ru-RU" sz="2400" dirty="0">
              <a:latin typeface="Cambri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9258" y="2132856"/>
            <a:ext cx="14237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Cambria" panose="02040503050406030204" pitchFamily="18" charset="0"/>
              </a:rPr>
              <a:t>Сетевое</a:t>
            </a:r>
          </a:p>
          <a:p>
            <a:r>
              <a:rPr lang="ru-RU" sz="2400" b="1" dirty="0" smtClean="0">
                <a:latin typeface="Cambria" panose="02040503050406030204" pitchFamily="18" charset="0"/>
              </a:rPr>
              <a:t>издание</a:t>
            </a:r>
            <a:endParaRPr lang="ru-RU" sz="2400" b="1" dirty="0">
              <a:latin typeface="Cambria" panose="020405030504060302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6003" y="3861048"/>
            <a:ext cx="6094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Cambria" panose="02040503050406030204" pitchFamily="18" charset="0"/>
              </a:rPr>
              <a:t>ИА</a:t>
            </a:r>
            <a:endParaRPr lang="ru-RU" sz="2400" b="1" dirty="0">
              <a:latin typeface="Cambria" panose="0204050305040603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03648" y="3737937"/>
            <a:ext cx="75787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latin typeface="Cambria" panose="02040503050406030204" pitchFamily="18" charset="0"/>
              </a:rPr>
              <a:t>Сообщения и материалы информационного агентства должны </a:t>
            </a:r>
            <a:endParaRPr lang="ru-RU" sz="2000" dirty="0" smtClean="0">
              <a:latin typeface="Cambria" panose="02040503050406030204" pitchFamily="18" charset="0"/>
            </a:endParaRPr>
          </a:p>
          <a:p>
            <a:r>
              <a:rPr lang="ru-RU" sz="2000" dirty="0" smtClean="0">
                <a:latin typeface="Cambria" panose="02040503050406030204" pitchFamily="18" charset="0"/>
              </a:rPr>
              <a:t>сопровождаться </a:t>
            </a:r>
            <a:r>
              <a:rPr lang="ru-RU" sz="2000" dirty="0">
                <a:latin typeface="Cambria" panose="02040503050406030204" pitchFamily="18" charset="0"/>
              </a:rPr>
              <a:t>его наименованием (названием).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079" y="4639087"/>
            <a:ext cx="1524000" cy="15240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715079" y="4916339"/>
            <a:ext cx="7412607" cy="969496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none" rtlCol="0">
            <a:spAutoFit/>
          </a:bodyPr>
          <a:lstStyle/>
          <a:p>
            <a:r>
              <a:rPr lang="ru-RU" dirty="0">
                <a:latin typeface="Cambria" panose="02040503050406030204" pitchFamily="18" charset="0"/>
              </a:rPr>
              <a:t>Зарегистрированное средство массовой информации обязано </a:t>
            </a:r>
            <a:endParaRPr lang="ru-RU" dirty="0" smtClean="0">
              <a:latin typeface="Cambria" panose="02040503050406030204" pitchFamily="18" charset="0"/>
            </a:endParaRPr>
          </a:p>
          <a:p>
            <a:r>
              <a:rPr lang="ru-RU" dirty="0" smtClean="0">
                <a:latin typeface="Cambria" panose="02040503050406030204" pitchFamily="18" charset="0"/>
              </a:rPr>
              <a:t>указывать </a:t>
            </a:r>
            <a:r>
              <a:rPr lang="ru-RU" dirty="0">
                <a:latin typeface="Cambria" panose="02040503050406030204" pitchFamily="18" charset="0"/>
              </a:rPr>
              <a:t>в выходных данных </a:t>
            </a:r>
            <a:r>
              <a:rPr lang="ru-RU" b="1" dirty="0">
                <a:latin typeface="Cambria" panose="02040503050406030204" pitchFamily="18" charset="0"/>
              </a:rPr>
              <a:t>зарегистрировавший его орган </a:t>
            </a:r>
            <a:endParaRPr lang="ru-RU" b="1" dirty="0" smtClean="0">
              <a:latin typeface="Cambria" panose="02040503050406030204" pitchFamily="18" charset="0"/>
            </a:endParaRPr>
          </a:p>
          <a:p>
            <a:r>
              <a:rPr lang="ru-RU" dirty="0" smtClean="0">
                <a:latin typeface="Cambria" panose="02040503050406030204" pitchFamily="18" charset="0"/>
              </a:rPr>
              <a:t>и </a:t>
            </a:r>
            <a:r>
              <a:rPr lang="ru-RU" b="1" dirty="0">
                <a:latin typeface="Cambria" panose="02040503050406030204" pitchFamily="18" charset="0"/>
              </a:rPr>
              <a:t>регистрационный номер</a:t>
            </a:r>
            <a:r>
              <a:rPr lang="ru-RU" dirty="0">
                <a:latin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615516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Номер слайда 1">
            <a:extLst>
              <a:ext uri="{FF2B5EF4-FFF2-40B4-BE49-F238E27FC236}">
                <a16:creationId xmlns:a16="http://schemas.microsoft.com/office/drawing/2014/main" xmlns="" id="{47F077D1-F4CF-402B-A05D-A6E0FF229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с</a:t>
            </a:r>
            <a:fld id="{E0C16A60-BC42-4C76-BD74-989E8971A77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0576" y="332656"/>
            <a:ext cx="6042624" cy="156966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Cambria" pitchFamily="18" charset="0"/>
              </a:rPr>
              <a:t>Соблюдение требований ст. 11 Закона от 27.12.1991 № 2124-1 «О средствах массовой информации»</a:t>
            </a:r>
          </a:p>
          <a:p>
            <a:pPr algn="ctr"/>
            <a:endParaRPr lang="ru-RU" sz="2400" dirty="0">
              <a:latin typeface="Cambria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31640" y="2276872"/>
            <a:ext cx="239168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79513" y="2060848"/>
            <a:ext cx="6192687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ru-RU" sz="2000" b="1" dirty="0">
                <a:latin typeface="Cambria" panose="02040503050406030204" pitchFamily="18" charset="0"/>
              </a:rPr>
              <a:t>Письменное </a:t>
            </a:r>
            <a:r>
              <a:rPr lang="ru-RU" sz="2000" b="1" dirty="0" smtClean="0">
                <a:latin typeface="Cambria" panose="02040503050406030204" pitchFamily="18" charset="0"/>
              </a:rPr>
              <a:t>уведомление:</a:t>
            </a:r>
            <a:endParaRPr lang="ru-RU" sz="2000" b="1" dirty="0">
              <a:latin typeface="Cambria" panose="020405030504060302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>
                <a:latin typeface="Cambria" panose="02040503050406030204" pitchFamily="18" charset="0"/>
              </a:rPr>
              <a:t>места нахождения учредителя и (или) редакции,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>
                <a:latin typeface="Cambria" panose="02040503050406030204" pitchFamily="18" charset="0"/>
              </a:rPr>
              <a:t>периодичности выпуска </a:t>
            </a:r>
            <a:r>
              <a:rPr lang="ru-RU" sz="2000" dirty="0" smtClean="0">
                <a:latin typeface="Cambria" panose="02040503050406030204" pitchFamily="18" charset="0"/>
              </a:rPr>
              <a:t>(обновления сетевого издания)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Cambria" panose="02040503050406030204" pitchFamily="18" charset="0"/>
              </a:rPr>
              <a:t>максимального </a:t>
            </a:r>
            <a:r>
              <a:rPr lang="ru-RU" sz="2000" dirty="0">
                <a:latin typeface="Cambria" panose="02040503050406030204" pitchFamily="18" charset="0"/>
              </a:rPr>
              <a:t>объема средства массовой информации,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>
                <a:latin typeface="Cambria" panose="02040503050406030204" pitchFamily="18" charset="0"/>
              </a:rPr>
              <a:t>принятия решения о прекращении, приостановлении или возобновлении деятельности средства массовой информации</a:t>
            </a:r>
          </a:p>
          <a:p>
            <a:endParaRPr lang="ru-RU" dirty="0"/>
          </a:p>
        </p:txBody>
      </p:sp>
      <p:sp>
        <p:nvSpPr>
          <p:cNvPr id="4" name="Стрелка вправо с вырезом 3"/>
          <p:cNvSpPr/>
          <p:nvPr/>
        </p:nvSpPr>
        <p:spPr>
          <a:xfrm>
            <a:off x="6372200" y="3006390"/>
            <a:ext cx="1008112" cy="648072"/>
          </a:xfrm>
          <a:prstGeom prst="notchedRightArrow">
            <a:avLst/>
          </a:prstGeom>
          <a:solidFill>
            <a:srgbClr val="FF000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7620000" y="2977354"/>
            <a:ext cx="1358257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Cambria" panose="02040503050406030204" pitchFamily="18" charset="0"/>
              </a:rPr>
              <a:t>В течение</a:t>
            </a:r>
          </a:p>
          <a:p>
            <a:r>
              <a:rPr lang="ru-RU" b="1" dirty="0" smtClean="0">
                <a:latin typeface="Cambria" panose="02040503050406030204" pitchFamily="18" charset="0"/>
              </a:rPr>
              <a:t>1 месяца</a:t>
            </a:r>
            <a:endParaRPr lang="ru-RU" b="1" dirty="0">
              <a:latin typeface="Cambria" panose="0204050305040603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1546" y="5057748"/>
            <a:ext cx="8729590" cy="126188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Cambria" panose="02040503050406030204" pitchFamily="18" charset="0"/>
              </a:rPr>
              <a:t>Изменение доменного имени сайта </a:t>
            </a:r>
            <a:r>
              <a:rPr lang="ru-RU" dirty="0">
                <a:latin typeface="Cambria" panose="02040503050406030204" pitchFamily="18" charset="0"/>
              </a:rPr>
              <a:t>в </a:t>
            </a:r>
            <a:r>
              <a:rPr lang="ru-RU" dirty="0" smtClean="0">
                <a:latin typeface="Cambria" panose="02040503050406030204" pitchFamily="18" charset="0"/>
              </a:rPr>
              <a:t>информационно-</a:t>
            </a:r>
          </a:p>
          <a:p>
            <a:pPr algn="just"/>
            <a:r>
              <a:rPr lang="ru-RU" dirty="0" smtClean="0">
                <a:latin typeface="Cambria" panose="02040503050406030204" pitchFamily="18" charset="0"/>
              </a:rPr>
              <a:t>телекоммуникационной </a:t>
            </a:r>
            <a:r>
              <a:rPr lang="ru-RU" dirty="0">
                <a:latin typeface="Cambria" panose="02040503050406030204" pitchFamily="18" charset="0"/>
              </a:rPr>
              <a:t>сети "Интернет" (для сетевого издания</a:t>
            </a:r>
            <a:r>
              <a:rPr lang="ru-RU" dirty="0" smtClean="0">
                <a:latin typeface="Cambria" panose="02040503050406030204" pitchFamily="18" charset="0"/>
              </a:rPr>
              <a:t>) – </a:t>
            </a:r>
          </a:p>
          <a:p>
            <a:pPr algn="just"/>
            <a:r>
              <a:rPr lang="ru-RU" dirty="0" smtClean="0">
                <a:latin typeface="Cambria" panose="02040503050406030204" pitchFamily="18" charset="0"/>
              </a:rPr>
              <a:t>допускается </a:t>
            </a:r>
            <a:r>
              <a:rPr lang="ru-RU" b="1" dirty="0" smtClean="0">
                <a:latin typeface="Cambria" panose="02040503050406030204" pitchFamily="18" charset="0"/>
              </a:rPr>
              <a:t>лишь при </a:t>
            </a:r>
            <a:r>
              <a:rPr lang="ru-RU" b="1" dirty="0">
                <a:latin typeface="Cambria" panose="02040503050406030204" pitchFamily="18" charset="0"/>
              </a:rPr>
              <a:t>условии </a:t>
            </a:r>
            <a:r>
              <a:rPr lang="ru-RU" b="1" dirty="0" smtClean="0">
                <a:latin typeface="Cambria" panose="02040503050406030204" pitchFamily="18" charset="0"/>
              </a:rPr>
              <a:t>внесения изменений </a:t>
            </a:r>
            <a:r>
              <a:rPr lang="ru-RU" dirty="0" smtClean="0">
                <a:latin typeface="Cambria" panose="02040503050406030204" pitchFamily="18" charset="0"/>
              </a:rPr>
              <a:t>в </a:t>
            </a:r>
            <a:r>
              <a:rPr lang="ru-RU" dirty="0">
                <a:latin typeface="Cambria" panose="02040503050406030204" pitchFamily="18" charset="0"/>
              </a:rPr>
              <a:t>запись о регистрации </a:t>
            </a:r>
            <a:r>
              <a:rPr lang="ru-RU" dirty="0" smtClean="0">
                <a:latin typeface="Cambria" panose="02040503050406030204" pitchFamily="18" charset="0"/>
              </a:rPr>
              <a:t>СМИ</a:t>
            </a:r>
            <a:endParaRPr lang="ru-RU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80671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Номер слайда 1">
            <a:extLst>
              <a:ext uri="{FF2B5EF4-FFF2-40B4-BE49-F238E27FC236}">
                <a16:creationId xmlns:a16="http://schemas.microsoft.com/office/drawing/2014/main" xmlns="" id="{47F077D1-F4CF-402B-A05D-A6E0FF229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с</a:t>
            </a:r>
            <a:fld id="{E0C16A60-BC42-4C76-BD74-989E8971A77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1624" y="287856"/>
            <a:ext cx="6042624" cy="830997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Cambria" pitchFamily="18" charset="0"/>
              </a:rPr>
              <a:t>Размещение аудиовизуальной продукции</a:t>
            </a:r>
          </a:p>
          <a:p>
            <a:pPr algn="ctr"/>
            <a:endParaRPr lang="ru-RU" sz="2400" dirty="0">
              <a:latin typeface="Cambria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484784"/>
            <a:ext cx="3024336" cy="170118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15616" y="3212976"/>
            <a:ext cx="309634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err="1" smtClean="0">
                <a:latin typeface="Cambria" panose="02040503050406030204" pitchFamily="18" charset="0"/>
              </a:rPr>
              <a:t>Видеоиллюстрации</a:t>
            </a:r>
            <a:r>
              <a:rPr lang="ru-RU" sz="2000" dirty="0" smtClean="0">
                <a:latin typeface="Cambria" panose="02040503050406030204" pitchFamily="18" charset="0"/>
              </a:rPr>
              <a:t> к редакционному материалу о дорожно-транспортных происшествиях</a:t>
            </a:r>
            <a:endParaRPr lang="ru-RU" sz="2000" dirty="0">
              <a:latin typeface="Cambria" panose="02040503050406030204" pitchFamily="18" charset="0"/>
            </a:endParaRPr>
          </a:p>
        </p:txBody>
      </p:sp>
      <p:sp>
        <p:nvSpPr>
          <p:cNvPr id="4" name="Штриховая стрелка вправо 3"/>
          <p:cNvSpPr/>
          <p:nvPr/>
        </p:nvSpPr>
        <p:spPr>
          <a:xfrm rot="5400000">
            <a:off x="6192180" y="3104964"/>
            <a:ext cx="1008112" cy="648072"/>
          </a:xfrm>
          <a:prstGeom prst="stripedRightArrow">
            <a:avLst/>
          </a:prstGeom>
          <a:solidFill>
            <a:srgbClr val="FF0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ятно 1 6"/>
          <p:cNvSpPr/>
          <p:nvPr/>
        </p:nvSpPr>
        <p:spPr>
          <a:xfrm>
            <a:off x="5148064" y="1648036"/>
            <a:ext cx="397024" cy="324036"/>
          </a:xfrm>
          <a:prstGeom prst="irregularSeal1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ятно 1 10"/>
          <p:cNvSpPr/>
          <p:nvPr/>
        </p:nvSpPr>
        <p:spPr>
          <a:xfrm>
            <a:off x="5582296" y="1657198"/>
            <a:ext cx="397024" cy="324036"/>
          </a:xfrm>
          <a:prstGeom prst="irregularSeal1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ятно 1 11"/>
          <p:cNvSpPr/>
          <p:nvPr/>
        </p:nvSpPr>
        <p:spPr>
          <a:xfrm>
            <a:off x="6070328" y="1648036"/>
            <a:ext cx="397024" cy="324036"/>
          </a:xfrm>
          <a:prstGeom prst="irregularSeal1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ятно 1 12"/>
          <p:cNvSpPr/>
          <p:nvPr/>
        </p:nvSpPr>
        <p:spPr>
          <a:xfrm>
            <a:off x="6532240" y="1648036"/>
            <a:ext cx="397024" cy="324036"/>
          </a:xfrm>
          <a:prstGeom prst="irregularSeal1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ятно 1 14"/>
          <p:cNvSpPr/>
          <p:nvPr/>
        </p:nvSpPr>
        <p:spPr>
          <a:xfrm>
            <a:off x="7020272" y="1628800"/>
            <a:ext cx="397024" cy="324036"/>
          </a:xfrm>
          <a:prstGeom prst="irregularSeal1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4644008" y="2132856"/>
            <a:ext cx="329747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Cambria" panose="02040503050406030204" pitchFamily="18" charset="0"/>
              </a:rPr>
              <a:t>Нецензурная брань за кадром</a:t>
            </a:r>
            <a:endParaRPr lang="ru-RU" dirty="0">
              <a:latin typeface="Cambria" panose="0204050305040603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44008" y="4048036"/>
            <a:ext cx="4248472" cy="969496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Cambria" panose="02040503050406030204" pitchFamily="18" charset="0"/>
              </a:rPr>
              <a:t>Нарушение ст. 4 Закона от 27.12.1991 № 2124-1 «О средствах массовой информации»</a:t>
            </a:r>
            <a:endParaRPr lang="ru-RU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908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Номер слайда 1">
            <a:extLst>
              <a:ext uri="{FF2B5EF4-FFF2-40B4-BE49-F238E27FC236}">
                <a16:creationId xmlns:a16="http://schemas.microsoft.com/office/drawing/2014/main" xmlns="" id="{47F077D1-F4CF-402B-A05D-A6E0FF229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с</a:t>
            </a:r>
            <a:fld id="{E0C16A60-BC42-4C76-BD74-989E8971A77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1624" y="287856"/>
            <a:ext cx="6042624" cy="830997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Cambria" pitchFamily="18" charset="0"/>
              </a:rPr>
              <a:t>Размещение аудиовизуальной продукции</a:t>
            </a:r>
          </a:p>
          <a:p>
            <a:pPr algn="ctr"/>
            <a:endParaRPr lang="ru-RU" sz="2400" dirty="0">
              <a:latin typeface="Cambria" pitchFamily="18" charset="0"/>
            </a:endParaRPr>
          </a:p>
        </p:txBody>
      </p:sp>
      <p:sp>
        <p:nvSpPr>
          <p:cNvPr id="4" name="Штриховая стрелка вправо 3"/>
          <p:cNvSpPr/>
          <p:nvPr/>
        </p:nvSpPr>
        <p:spPr>
          <a:xfrm rot="5400000">
            <a:off x="6192180" y="3320988"/>
            <a:ext cx="1008112" cy="648072"/>
          </a:xfrm>
          <a:prstGeom prst="stripedRightArrow">
            <a:avLst/>
          </a:prstGeom>
          <a:solidFill>
            <a:srgbClr val="FF0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644008" y="4246637"/>
            <a:ext cx="4248472" cy="1846659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Cambria" panose="02040503050406030204" pitchFamily="18" charset="0"/>
              </a:rPr>
              <a:t>Нарушение п. 3 ст. 16 Федерального закона от </a:t>
            </a:r>
            <a:r>
              <a:rPr lang="en-US" dirty="0" smtClean="0">
                <a:latin typeface="Cambria" panose="02040503050406030204" pitchFamily="18" charset="0"/>
              </a:rPr>
              <a:t>23.02.2013 N 15-</a:t>
            </a:r>
            <a:r>
              <a:rPr lang="ru-RU" dirty="0">
                <a:latin typeface="Cambria" panose="02040503050406030204" pitchFamily="18" charset="0"/>
              </a:rPr>
              <a:t>ФЗ «Об охране здоровья граждан от воздействия окружающего табачного дыма и последствий потребления табака»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36" y="1561728"/>
            <a:ext cx="3326078" cy="186727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1520" y="3579113"/>
            <a:ext cx="42581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Cambria" panose="02040503050406030204" pitchFamily="18" charset="0"/>
              </a:rPr>
              <a:t>Анонсы, фрагменты кинофильмов,</a:t>
            </a:r>
          </a:p>
          <a:p>
            <a:r>
              <a:rPr lang="ru-RU" sz="2000" dirty="0" smtClean="0">
                <a:latin typeface="Cambria" panose="02040503050406030204" pitchFamily="18" charset="0"/>
              </a:rPr>
              <a:t>содержащие сцены </a:t>
            </a:r>
            <a:r>
              <a:rPr lang="ru-RU" sz="2000" dirty="0" err="1" smtClean="0">
                <a:latin typeface="Cambria" panose="02040503050406030204" pitchFamily="18" charset="0"/>
              </a:rPr>
              <a:t>табакокурения</a:t>
            </a:r>
            <a:endParaRPr lang="ru-RU" sz="2000" dirty="0">
              <a:latin typeface="Cambria" panose="020405030504060302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644955" y="2433082"/>
            <a:ext cx="41117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>
                <a:latin typeface="Cambria" panose="02040503050406030204" pitchFamily="18" charset="0"/>
              </a:rPr>
              <a:t>Отсутствие социальной рекламы </a:t>
            </a:r>
          </a:p>
          <a:p>
            <a:pPr algn="ctr"/>
            <a:r>
              <a:rPr lang="ru-RU" sz="2000" dirty="0" smtClean="0">
                <a:latin typeface="Cambria" panose="02040503050406030204" pitchFamily="18" charset="0"/>
              </a:rPr>
              <a:t>о вреде курения</a:t>
            </a:r>
            <a:endParaRPr lang="ru-RU" sz="2000" dirty="0">
              <a:latin typeface="Cambria" panose="02040503050406030204" pitchFamily="18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4236" y="1420518"/>
            <a:ext cx="1524000" cy="107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7143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Номер слайда 1">
            <a:extLst>
              <a:ext uri="{FF2B5EF4-FFF2-40B4-BE49-F238E27FC236}">
                <a16:creationId xmlns:a16="http://schemas.microsoft.com/office/drawing/2014/main" xmlns="" id="{47F077D1-F4CF-402B-A05D-A6E0FF229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с</a:t>
            </a:r>
            <a:fld id="{E0C16A60-BC42-4C76-BD74-989E8971A77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1624" y="287856"/>
            <a:ext cx="6042624" cy="830997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Cambria" pitchFamily="18" charset="0"/>
              </a:rPr>
              <a:t>Особенности распространения информации о суицидах</a:t>
            </a:r>
            <a:endParaRPr lang="ru-RU" sz="2400" dirty="0">
              <a:latin typeface="Cambria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61624" y="1367767"/>
            <a:ext cx="7770816" cy="272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 smtClean="0">
                <a:latin typeface="Cambria" panose="02040503050406030204" pitchFamily="18" charset="0"/>
              </a:rPr>
              <a:t>Совместный приказ от 18.05.2017                          Критерии оценки                   материалов</a:t>
            </a:r>
          </a:p>
          <a:p>
            <a:pPr algn="ctr"/>
            <a:r>
              <a:rPr lang="ru-RU" b="1" u="sng" dirty="0" smtClean="0">
                <a:solidFill>
                  <a:srgbClr val="FF0000"/>
                </a:solidFill>
                <a:latin typeface="Cambria" panose="02040503050406030204" pitchFamily="18" charset="0"/>
              </a:rPr>
              <a:t>Запрещается описание способов совершения самоубийств</a:t>
            </a:r>
          </a:p>
          <a:p>
            <a:pPr algn="ctr"/>
            <a:endParaRPr lang="ru-RU" b="1" u="sng" dirty="0" smtClean="0">
              <a:solidFill>
                <a:srgbClr val="FF0000"/>
              </a:solidFill>
              <a:latin typeface="Cambria" panose="020405030504060302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dirty="0" smtClean="0">
                <a:latin typeface="Cambria" panose="02040503050406030204" pitchFamily="18" charset="0"/>
              </a:rPr>
              <a:t>Избегать </a:t>
            </a:r>
            <a:r>
              <a:rPr lang="ru-RU" dirty="0">
                <a:latin typeface="Cambria" panose="02040503050406030204" pitchFamily="18" charset="0"/>
              </a:rPr>
              <a:t>размещения информации на главной странице, а также излишних подробностей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dirty="0">
                <a:latin typeface="Cambria" panose="02040503050406030204" pitchFamily="18" charset="0"/>
              </a:rPr>
              <a:t>Избегать романтизации и героизации, а также оправдания суицида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dirty="0">
                <a:latin typeface="Cambria" panose="02040503050406030204" pitchFamily="18" charset="0"/>
              </a:rPr>
              <a:t>Избегать эмоциональности и </a:t>
            </a:r>
            <a:r>
              <a:rPr lang="ru-RU" dirty="0" err="1">
                <a:latin typeface="Cambria" panose="02040503050406030204" pitchFamily="18" charset="0"/>
              </a:rPr>
              <a:t>оценочности</a:t>
            </a:r>
            <a:r>
              <a:rPr lang="ru-RU" dirty="0">
                <a:latin typeface="Cambria" panose="02040503050406030204" pitchFamily="18" charset="0"/>
              </a:rPr>
              <a:t> в подаче материала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120" y="4130552"/>
            <a:ext cx="3876755" cy="1961131"/>
          </a:xfrm>
          <a:prstGeom prst="rect">
            <a:avLst/>
          </a:prstGeom>
          <a:ln w="22225">
            <a:solidFill>
              <a:schemeClr val="tx1">
                <a:lumMod val="75000"/>
                <a:lumOff val="25000"/>
              </a:schemeClr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134194" y="6096560"/>
            <a:ext cx="9025676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mbria" panose="02040503050406030204" pitchFamily="18" charset="0"/>
                <a:hlinkClick r:id="rId6"/>
              </a:rPr>
              <a:t>https://rospotrebnadzor.ru/about/info/news/news_details.php?ELEMENT_ID=6243</a:t>
            </a:r>
            <a:endParaRPr lang="ru-RU" dirty="0">
              <a:latin typeface="Cambria" panose="02040503050406030204" pitchFamily="18" charset="0"/>
            </a:endParaRPr>
          </a:p>
        </p:txBody>
      </p:sp>
      <p:sp>
        <p:nvSpPr>
          <p:cNvPr id="5" name="Стрелка вправо 4"/>
          <p:cNvSpPr/>
          <p:nvPr/>
        </p:nvSpPr>
        <p:spPr>
          <a:xfrm>
            <a:off x="5220072" y="1427350"/>
            <a:ext cx="1008112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91068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Номер слайда 1">
            <a:extLst>
              <a:ext uri="{FF2B5EF4-FFF2-40B4-BE49-F238E27FC236}">
                <a16:creationId xmlns:a16="http://schemas.microsoft.com/office/drawing/2014/main" xmlns="" id="{47F077D1-F4CF-402B-A05D-A6E0FF229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с</a:t>
            </a:r>
            <a:fld id="{E0C16A60-BC42-4C76-BD74-989E8971A77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1624" y="287856"/>
            <a:ext cx="6042624" cy="830997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Cambria" pitchFamily="18" charset="0"/>
              </a:rPr>
              <a:t>Комментарии </a:t>
            </a:r>
          </a:p>
          <a:p>
            <a:pPr algn="ctr"/>
            <a:r>
              <a:rPr lang="ru-RU" sz="2400" dirty="0" smtClean="0">
                <a:latin typeface="Cambria" pitchFamily="18" charset="0"/>
              </a:rPr>
              <a:t>читателей</a:t>
            </a:r>
            <a:endParaRPr lang="ru-RU" sz="2400" dirty="0">
              <a:latin typeface="Cambria" pitchFamily="18" charset="0"/>
            </a:endParaRPr>
          </a:p>
        </p:txBody>
      </p:sp>
      <p:graphicFrame>
        <p:nvGraphicFramePr>
          <p:cNvPr id="8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1811619"/>
              </p:ext>
            </p:extLst>
          </p:nvPr>
        </p:nvGraphicFramePr>
        <p:xfrm>
          <a:off x="539552" y="1268760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8297823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Номер слайда 1">
            <a:extLst>
              <a:ext uri="{FF2B5EF4-FFF2-40B4-BE49-F238E27FC236}">
                <a16:creationId xmlns:a16="http://schemas.microsoft.com/office/drawing/2014/main" xmlns="" id="{47F077D1-F4CF-402B-A05D-A6E0FF229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с</a:t>
            </a:r>
            <a:fld id="{E0C16A60-BC42-4C76-BD74-989E8971A77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1624" y="287856"/>
            <a:ext cx="6042624" cy="46166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Cambria" pitchFamily="18" charset="0"/>
              </a:rPr>
              <a:t>Освобождение от ответственности </a:t>
            </a:r>
            <a:endParaRPr lang="ru-RU" sz="2400" dirty="0">
              <a:latin typeface="Cambria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437" y="1196752"/>
            <a:ext cx="1362104" cy="1794629"/>
          </a:xfrm>
          <a:prstGeom prst="rect">
            <a:avLst/>
          </a:prstGeom>
          <a:ln w="15875">
            <a:solidFill>
              <a:schemeClr val="tx1">
                <a:lumMod val="75000"/>
                <a:lumOff val="25000"/>
              </a:schemeClr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645024"/>
            <a:ext cx="4562197" cy="1359595"/>
          </a:xfrm>
          <a:prstGeom prst="rect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</p:pic>
      <p:sp>
        <p:nvSpPr>
          <p:cNvPr id="6" name="Штриховая стрелка вправо 5"/>
          <p:cNvSpPr/>
          <p:nvPr/>
        </p:nvSpPr>
        <p:spPr>
          <a:xfrm>
            <a:off x="2483768" y="2045871"/>
            <a:ext cx="1463318" cy="360040"/>
          </a:xfrm>
          <a:prstGeom prst="striped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4297313" y="1700808"/>
            <a:ext cx="3096344" cy="1015663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endParaRPr lang="ru-RU" sz="2000" dirty="0" smtClean="0">
              <a:latin typeface="Cambria" panose="02040503050406030204" pitchFamily="18" charset="0"/>
            </a:endParaRPr>
          </a:p>
          <a:p>
            <a:r>
              <a:rPr lang="ru-RU" sz="2000" dirty="0" smtClean="0">
                <a:latin typeface="Cambria" panose="02040503050406030204" pitchFamily="18" charset="0"/>
              </a:rPr>
              <a:t>Официальный документ</a:t>
            </a:r>
          </a:p>
          <a:p>
            <a:endParaRPr lang="ru-RU" sz="2000" dirty="0">
              <a:latin typeface="Cambria" panose="02040503050406030204" pitchFamily="18" charset="0"/>
            </a:endParaRPr>
          </a:p>
        </p:txBody>
      </p:sp>
      <p:sp>
        <p:nvSpPr>
          <p:cNvPr id="8" name="Штриховая стрелка вправо 7"/>
          <p:cNvSpPr/>
          <p:nvPr/>
        </p:nvSpPr>
        <p:spPr>
          <a:xfrm>
            <a:off x="5364088" y="4149080"/>
            <a:ext cx="936104" cy="432048"/>
          </a:xfrm>
          <a:prstGeom prst="striped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53200" y="3857272"/>
            <a:ext cx="1814856" cy="1015663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>
                <a:latin typeface="Cambria" panose="02040503050406030204" pitchFamily="18" charset="0"/>
              </a:rPr>
              <a:t>Гиперссылка, </a:t>
            </a:r>
          </a:p>
          <a:p>
            <a:pPr algn="ctr"/>
            <a:r>
              <a:rPr lang="ru-RU" sz="2000" dirty="0" smtClean="0">
                <a:latin typeface="Cambria" panose="02040503050406030204" pitchFamily="18" charset="0"/>
              </a:rPr>
              <a:t>Скриншоты</a:t>
            </a:r>
          </a:p>
          <a:p>
            <a:pPr algn="ctr"/>
            <a:endParaRPr lang="ru-RU" sz="20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61459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7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32529</TotalTime>
  <Words>767</Words>
  <Application>Microsoft Office PowerPoint</Application>
  <PresentationFormat>Экран (4:3)</PresentationFormat>
  <Paragraphs>181</Paragraphs>
  <Slides>12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Arial</vt:lpstr>
      <vt:lpstr>Arial Narrow</vt:lpstr>
      <vt:lpstr>Calibri</vt:lpstr>
      <vt:lpstr>Cambria</vt:lpstr>
      <vt:lpstr>Wingdings</vt:lpstr>
      <vt:lpstr>4_Тема Office</vt:lpstr>
      <vt:lpstr>17_Тема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Бобрышев Владимир Сергеевич</dc:creator>
  <cp:lastModifiedBy>Александр Геннадьевич Ключников</cp:lastModifiedBy>
  <cp:revision>451</cp:revision>
  <dcterms:created xsi:type="dcterms:W3CDTF">2018-07-04T18:38:57Z</dcterms:created>
  <dcterms:modified xsi:type="dcterms:W3CDTF">2019-06-13T07:49:33Z</dcterms:modified>
</cp:coreProperties>
</file>