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59" r:id="rId6"/>
    <p:sldId id="270" r:id="rId7"/>
    <p:sldId id="260" r:id="rId8"/>
    <p:sldId id="263" r:id="rId9"/>
    <p:sldId id="264" r:id="rId10"/>
    <p:sldId id="265" r:id="rId11"/>
    <p:sldId id="266" r:id="rId12"/>
    <p:sldId id="26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4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8461F-2787-4168-8B29-E9BC280B99AD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86DEA-9C56-451B-98AD-3E030A96CA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EA785-4A83-4175-92AD-758DC32E88FA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59C09-2E81-44A1-B6CE-E4327833D5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518F0-2579-4DAE-B422-DC813387EA8C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FEDD0-05D9-48E1-AF1B-5F7DDDE829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AEE4E-CFBB-41F8-9B73-4D65A5FB418D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47231-D20A-45AA-ABB3-0FC9BE5738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C67F0-8A5A-4D49-A63D-9FA29A70A561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C2AA8-0B33-432C-9215-3C002AD125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63A81-FBAE-452A-BFA6-93F961036FCE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6CB67-A21A-44EF-BF9D-CC1656CDB6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B3BD5-0B32-4978-9927-4CC70F7A3FD5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12909-31E6-42A2-88D6-433E0EC627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73C6C-5C28-4D51-B9B4-3A17E775FC27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F01B7-B6F2-439C-BBA3-0392E9CC6F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F0474-D3A6-4BF3-A304-90D58544C363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FDA9E-6AF1-4B11-A262-5EC2F12E95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BE5A1-B21C-40A9-ADCB-6D9A7DE7B67C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2CF07-6FD2-4DB9-B3F9-D4832FB06F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B5271-9DA6-4203-9701-E078D4347A4F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7D0C6-B7C5-4F48-B0A5-EE42FB2338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4406347-2669-4A30-95DB-44DC15869B97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1611E6-FD7B-44CF-BC5E-C418EF0649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86" r:id="rId9"/>
    <p:sldLayoutId id="2147483677" r:id="rId10"/>
    <p:sldLayoutId id="214748367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3"/>
            <a:ext cx="7772400" cy="3929089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/>
              <a:t>«Взаимодействие операторов связи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с </a:t>
            </a:r>
            <a:r>
              <a:rPr lang="ru-RU" sz="3600" dirty="0"/>
              <a:t>государственными органами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с </a:t>
            </a:r>
            <a:r>
              <a:rPr lang="ru-RU" sz="3600" dirty="0"/>
              <a:t>использованием электронных сервисов на примере выгрузки из Единого Реестра, регистрации РЭС, направления сведений в </a:t>
            </a:r>
            <a:r>
              <a:rPr lang="ru-RU" sz="3600" dirty="0" err="1"/>
              <a:t>Россвязь</a:t>
            </a:r>
            <a:r>
              <a:rPr lang="ru-RU" sz="3600" dirty="0"/>
              <a:t>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80112" y="5157192"/>
            <a:ext cx="3168352" cy="1285875"/>
          </a:xfrm>
        </p:spPr>
        <p:txBody>
          <a:bodyPr/>
          <a:lstStyle/>
          <a:p>
            <a:pPr marR="0" algn="l"/>
            <a:r>
              <a:rPr lang="ru-RU" sz="1800" b="1" dirty="0" smtClean="0"/>
              <a:t>Управление </a:t>
            </a:r>
            <a:r>
              <a:rPr lang="ru-RU" sz="1800" b="1" dirty="0" err="1" smtClean="0"/>
              <a:t>Роскомнадзора</a:t>
            </a:r>
            <a:r>
              <a:rPr lang="ru-RU" sz="1800" b="1" dirty="0" smtClean="0"/>
              <a:t> </a:t>
            </a:r>
            <a:r>
              <a:rPr lang="ru-RU" sz="1800" b="1" dirty="0" smtClean="0"/>
              <a:t>по Тульской области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16" y="116632"/>
            <a:ext cx="1085850" cy="11334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504056"/>
          </a:xfrm>
        </p:spPr>
        <p:txBody>
          <a:bodyPr/>
          <a:lstStyle/>
          <a:p>
            <a:pPr algn="ctr"/>
            <a:r>
              <a:rPr lang="ru-RU" sz="3200" dirty="0" smtClean="0"/>
              <a:t>Для доступа к Личному кабинету необходимо:</a:t>
            </a:r>
            <a:endParaRPr lang="ru-RU" sz="3200" dirty="0" smtClean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28799"/>
            <a:ext cx="8229600" cy="4695801"/>
          </a:xfrm>
        </p:spPr>
        <p:txBody>
          <a:bodyPr/>
          <a:lstStyle/>
          <a:p>
            <a:pPr lvl="0" algn="just"/>
            <a:r>
              <a:rPr lang="ru-RU" sz="2400" dirty="0"/>
              <a:t>Получить электронную подпись ЮЛ/ИП с усиленным квалифицированным сертификатом ключа проверки электронной подписи;</a:t>
            </a:r>
            <a:endParaRPr lang="ru-RU" sz="2400" dirty="0"/>
          </a:p>
          <a:p>
            <a:pPr lvl="0" algn="just"/>
            <a:r>
              <a:rPr lang="ru-RU" sz="2400" dirty="0"/>
              <a:t>Выполнить предварительные действия для использования ЭП;</a:t>
            </a:r>
            <a:endParaRPr lang="ru-RU" sz="2400" dirty="0"/>
          </a:p>
          <a:p>
            <a:pPr lvl="0" algn="just"/>
            <a:r>
              <a:rPr lang="ru-RU" sz="2400" dirty="0"/>
              <a:t>Зарегистрировать ЮЛ или ИП в ЕСИА: </a:t>
            </a:r>
            <a:r>
              <a:rPr lang="en-US" sz="2400" u="sng" dirty="0">
                <a:solidFill>
                  <a:srgbClr val="FF0000"/>
                </a:solidFill>
              </a:rPr>
              <a:t>http</a:t>
            </a:r>
            <a:r>
              <a:rPr lang="ru-RU" sz="2400" u="sng" dirty="0">
                <a:solidFill>
                  <a:srgbClr val="FF0000"/>
                </a:solidFill>
              </a:rPr>
              <a:t>://</a:t>
            </a:r>
            <a:r>
              <a:rPr lang="en-US" sz="2400" u="sng" dirty="0" err="1">
                <a:solidFill>
                  <a:srgbClr val="FF0000"/>
                </a:solidFill>
              </a:rPr>
              <a:t>esia</a:t>
            </a:r>
            <a:r>
              <a:rPr lang="ru-RU" sz="2400" u="sng" dirty="0">
                <a:solidFill>
                  <a:srgbClr val="FF0000"/>
                </a:solidFill>
              </a:rPr>
              <a:t>.</a:t>
            </a:r>
            <a:r>
              <a:rPr lang="en-US" sz="2400" u="sng" dirty="0" err="1">
                <a:solidFill>
                  <a:srgbClr val="FF0000"/>
                </a:solidFill>
              </a:rPr>
              <a:t>gosuslugi</a:t>
            </a:r>
            <a:r>
              <a:rPr lang="ru-RU" sz="2400" u="sng" dirty="0">
                <a:solidFill>
                  <a:srgbClr val="FF0000"/>
                </a:solidFill>
              </a:rPr>
              <a:t>.</a:t>
            </a:r>
            <a:r>
              <a:rPr lang="en-US" sz="2400" u="sng" dirty="0" err="1">
                <a:solidFill>
                  <a:srgbClr val="FF0000"/>
                </a:solidFill>
              </a:rPr>
              <a:t>ru</a:t>
            </a:r>
            <a:r>
              <a:rPr lang="ru-RU" sz="2400" dirty="0"/>
              <a:t>;</a:t>
            </a:r>
            <a:endParaRPr lang="ru-RU" sz="2400" dirty="0"/>
          </a:p>
          <a:p>
            <a:pPr lvl="0" algn="just"/>
            <a:r>
              <a:rPr lang="ru-RU" sz="2400" dirty="0"/>
              <a:t>Перейти по ссылке </a:t>
            </a:r>
            <a:r>
              <a:rPr lang="en-US" sz="2400" u="sng" dirty="0">
                <a:solidFill>
                  <a:srgbClr val="FF0000"/>
                </a:solidFill>
              </a:rPr>
              <a:t>http</a:t>
            </a:r>
            <a:r>
              <a:rPr lang="ru-RU" sz="2400" u="sng" dirty="0">
                <a:solidFill>
                  <a:srgbClr val="FF0000"/>
                </a:solidFill>
              </a:rPr>
              <a:t>://</a:t>
            </a:r>
            <a:r>
              <a:rPr lang="en-US" sz="2400" u="sng" dirty="0">
                <a:solidFill>
                  <a:srgbClr val="FF0000"/>
                </a:solidFill>
              </a:rPr>
              <a:t>is</a:t>
            </a:r>
            <a:r>
              <a:rPr lang="ru-RU" sz="2400" u="sng" dirty="0">
                <a:solidFill>
                  <a:srgbClr val="FF0000"/>
                </a:solidFill>
              </a:rPr>
              <a:t>.</a:t>
            </a:r>
            <a:r>
              <a:rPr lang="en-US" sz="2400" u="sng" dirty="0" err="1">
                <a:solidFill>
                  <a:srgbClr val="FF0000"/>
                </a:solidFill>
              </a:rPr>
              <a:t>rossvyaz</a:t>
            </a:r>
            <a:r>
              <a:rPr lang="ru-RU" sz="2400" u="sng" dirty="0">
                <a:solidFill>
                  <a:srgbClr val="FF0000"/>
                </a:solidFill>
              </a:rPr>
              <a:t>.</a:t>
            </a:r>
            <a:r>
              <a:rPr lang="en-US" sz="2400" u="sng" dirty="0" err="1">
                <a:solidFill>
                  <a:srgbClr val="FF0000"/>
                </a:solidFill>
              </a:rPr>
              <a:t>ru</a:t>
            </a:r>
            <a:r>
              <a:rPr lang="ru-RU" sz="2400" u="sng" dirty="0">
                <a:solidFill>
                  <a:srgbClr val="FF0000"/>
                </a:solidFill>
              </a:rPr>
              <a:t>:8081/</a:t>
            </a:r>
            <a:r>
              <a:rPr lang="en-US" sz="2400" u="sng" dirty="0" err="1">
                <a:solidFill>
                  <a:srgbClr val="FF0000"/>
                </a:solidFill>
              </a:rPr>
              <a:t>rossvyaz</a:t>
            </a:r>
            <a:r>
              <a:rPr lang="ru-RU" sz="2400" dirty="0"/>
              <a:t>;</a:t>
            </a:r>
            <a:endParaRPr lang="ru-RU" sz="2400" dirty="0"/>
          </a:p>
          <a:p>
            <a:pPr lvl="0" algn="just"/>
            <a:r>
              <a:rPr lang="ru-RU" sz="2400" dirty="0"/>
              <a:t>Нажать кнопку «Войти через ЕСИА»;</a:t>
            </a:r>
            <a:endParaRPr lang="ru-RU" sz="2400" dirty="0"/>
          </a:p>
          <a:p>
            <a:pPr algn="just"/>
            <a:r>
              <a:rPr lang="ru-RU" sz="2400" dirty="0"/>
              <a:t>Пройти аутентификацию в ЕСИА при помощи </a:t>
            </a:r>
            <a:r>
              <a:rPr lang="ru-RU" sz="2400" dirty="0" smtClean="0"/>
              <a:t>ЭП.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/>
              <a:t>Настройка рабочего места: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3"/>
            <a:ext cx="8229600" cy="5199857"/>
          </a:xfrm>
        </p:spPr>
        <p:txBody>
          <a:bodyPr/>
          <a:lstStyle/>
          <a:p>
            <a:pPr lvl="1">
              <a:spcBef>
                <a:spcPts val="0"/>
              </a:spcBef>
            </a:pPr>
            <a:r>
              <a:rPr lang="ru-RU" sz="1600" dirty="0"/>
              <a:t>Установить интернет-браузер </a:t>
            </a:r>
            <a:r>
              <a:rPr lang="ru-RU" sz="1600" dirty="0" err="1"/>
              <a:t>Mozilla</a:t>
            </a:r>
            <a:r>
              <a:rPr lang="ru-RU" sz="1600" dirty="0"/>
              <a:t> </a:t>
            </a:r>
            <a:r>
              <a:rPr lang="ru-RU" sz="1600" dirty="0" err="1"/>
              <a:t>Firefox</a:t>
            </a:r>
            <a:r>
              <a:rPr lang="ru-RU" sz="1600" dirty="0"/>
              <a:t>.</a:t>
            </a:r>
          </a:p>
          <a:p>
            <a:pPr lvl="1">
              <a:spcBef>
                <a:spcPts val="0"/>
              </a:spcBef>
            </a:pPr>
            <a:r>
              <a:rPr lang="ru-RU" sz="1600" dirty="0"/>
              <a:t>Отключить блокирование всплывающих окон.</a:t>
            </a:r>
          </a:p>
          <a:p>
            <a:pPr lvl="1">
              <a:spcBef>
                <a:spcPts val="0"/>
              </a:spcBef>
            </a:pPr>
            <a:r>
              <a:rPr lang="ru-RU" sz="1600" dirty="0"/>
              <a:t>Установить Крипто-Про CSP версии не ниже 3.6 (если установлен </a:t>
            </a:r>
            <a:r>
              <a:rPr lang="ru-RU" sz="1600" dirty="0" err="1"/>
              <a:t>ViPNet</a:t>
            </a:r>
            <a:r>
              <a:rPr lang="ru-RU" sz="1600" dirty="0"/>
              <a:t> </a:t>
            </a:r>
            <a:r>
              <a:rPr lang="en-US" sz="1600" dirty="0"/>
              <a:t>CSP</a:t>
            </a:r>
            <a:r>
              <a:rPr lang="ru-RU" sz="1600" dirty="0"/>
              <a:t>, необходимо также установить Крипто-Про CSP в ОБЯЗАТЕЛЬНОМ прядке).</a:t>
            </a:r>
          </a:p>
          <a:p>
            <a:pPr lvl="1">
              <a:spcBef>
                <a:spcPts val="0"/>
              </a:spcBef>
            </a:pPr>
            <a:r>
              <a:rPr lang="ru-RU" sz="1600" dirty="0"/>
              <a:t>Проверить актуальность лицензии Крипто-Про CSP (срок истечения пробного периода, если стоит тестовая версия Крипто-Про).</a:t>
            </a:r>
          </a:p>
          <a:p>
            <a:pPr lvl="1">
              <a:spcBef>
                <a:spcPts val="0"/>
              </a:spcBef>
            </a:pPr>
            <a:r>
              <a:rPr lang="ru-RU" sz="1600" dirty="0"/>
              <a:t>Установить плагины </a:t>
            </a:r>
            <a:r>
              <a:rPr lang="en-US" sz="1600" dirty="0" err="1"/>
              <a:t>CryptoPro</a:t>
            </a:r>
            <a:r>
              <a:rPr lang="en-US" sz="1600" dirty="0"/>
              <a:t> </a:t>
            </a:r>
            <a:r>
              <a:rPr lang="en-US" sz="1600" dirty="0" err="1"/>
              <a:t>CAdES</a:t>
            </a:r>
            <a:r>
              <a:rPr lang="en-US" sz="1600" dirty="0"/>
              <a:t> NPAPI Browser Plug</a:t>
            </a:r>
            <a:r>
              <a:rPr lang="ru-RU" sz="1600" dirty="0"/>
              <a:t>-</a:t>
            </a:r>
            <a:r>
              <a:rPr lang="en-US" sz="1600" dirty="0"/>
              <a:t>in</a:t>
            </a:r>
            <a:r>
              <a:rPr lang="ru-RU" sz="1600" dirty="0"/>
              <a:t> и </a:t>
            </a:r>
            <a:r>
              <a:rPr lang="en-US" sz="1600" dirty="0"/>
              <a:t>Crypto Interface Plug</a:t>
            </a:r>
            <a:r>
              <a:rPr lang="ru-RU" sz="1600" dirty="0"/>
              <a:t>-</a:t>
            </a:r>
            <a:r>
              <a:rPr lang="en-US" sz="1600" dirty="0"/>
              <a:t>in</a:t>
            </a:r>
            <a:r>
              <a:rPr lang="ru-RU" sz="1600" dirty="0"/>
              <a:t>, скачав их с официального сайта Крипто-Про: </a:t>
            </a:r>
            <a:r>
              <a:rPr lang="ru-RU" sz="1600" u="sng" dirty="0"/>
              <a:t>https://www.cryptopro.ru/products/cades/plugin/get_2_0</a:t>
            </a:r>
            <a:r>
              <a:rPr lang="ru-RU" sz="1600" dirty="0"/>
              <a:t>. Проверить в браузере включены ли плагины (необходимо выбрать "Всегда включен"). Актуальная версия плагина Крипто-Про для подписания - версия &gt; 2.</a:t>
            </a:r>
          </a:p>
          <a:p>
            <a:pPr lvl="1">
              <a:spcBef>
                <a:spcPts val="0"/>
              </a:spcBef>
            </a:pPr>
            <a:r>
              <a:rPr lang="ru-RU" sz="1600" dirty="0"/>
              <a:t>Добавить адреса </a:t>
            </a:r>
            <a:r>
              <a:rPr lang="ru-RU" sz="1600" u="sng" dirty="0"/>
              <a:t>http://is.rossvyaz.ru:8081/rossvyaz/</a:t>
            </a:r>
            <a:r>
              <a:rPr lang="ru-RU" sz="1600" dirty="0"/>
              <a:t>, </a:t>
            </a:r>
            <a:r>
              <a:rPr lang="ru-RU" sz="1600" u="sng" dirty="0" err="1"/>
              <a:t>http</a:t>
            </a:r>
            <a:r>
              <a:rPr lang="en-US" sz="1600" u="sng" dirty="0"/>
              <a:t>s</a:t>
            </a:r>
            <a:r>
              <a:rPr lang="ru-RU" sz="1600" u="sng" dirty="0"/>
              <a:t>://is.rossvyaz.ru:8443/</a:t>
            </a:r>
            <a:r>
              <a:rPr lang="ru-RU" sz="1600" u="sng" dirty="0" err="1"/>
              <a:t>rossvyaz</a:t>
            </a:r>
            <a:r>
              <a:rPr lang="ru-RU" sz="1600" u="sng" dirty="0"/>
              <a:t>/</a:t>
            </a:r>
            <a:r>
              <a:rPr lang="ru-RU" sz="1600" dirty="0"/>
              <a:t>, </a:t>
            </a:r>
            <a:r>
              <a:rPr lang="ru-RU" sz="1600" u="sng" dirty="0"/>
              <a:t>http://is.rossvyaz.ru</a:t>
            </a:r>
            <a:r>
              <a:rPr lang="ru-RU" sz="1600" dirty="0"/>
              <a:t> в список доверенных узлов (перейти в меню «Пуск» -&gt; «Все программы» -&gt; «Крипто-Про» -&gt; «Настройки ЭЦП </a:t>
            </a:r>
            <a:r>
              <a:rPr lang="ru-RU" sz="1600" dirty="0" err="1"/>
              <a:t>Browser</a:t>
            </a:r>
            <a:r>
              <a:rPr lang="ru-RU" sz="1600" dirty="0"/>
              <a:t> </a:t>
            </a:r>
            <a:r>
              <a:rPr lang="ru-RU" sz="1600" dirty="0" err="1"/>
              <a:t>Plug-in</a:t>
            </a:r>
            <a:r>
              <a:rPr lang="ru-RU" sz="1600" dirty="0"/>
              <a:t>» -&gt; откроется страница настройки плагина</a:t>
            </a:r>
            <a:r>
              <a:rPr lang="ru-RU" sz="1600" dirty="0" smtClean="0"/>
              <a:t>).</a:t>
            </a:r>
          </a:p>
          <a:p>
            <a:pPr lvl="1">
              <a:spcBef>
                <a:spcPts val="0"/>
              </a:spcBef>
            </a:pPr>
            <a:r>
              <a:rPr lang="ru-RU" sz="1600" dirty="0" smtClean="0"/>
              <a:t>СКП </a:t>
            </a:r>
            <a:r>
              <a:rPr lang="ru-RU" sz="1600" dirty="0"/>
              <a:t>должен быть установлен на рабочем месте, с которого осуществляется вход в ЛК ОС и отправка отчета («Пуск» -&gt; «Все программы» -&gt; «Крипто-Про» -&gt; «Сертификаты» -&gt; «Сертификаты (текущий пользователь)» -&gt;»Личное» -&gt; «Реестр» -&gt; «Сертификаты» -&gt; наличие сертификата).</a:t>
            </a:r>
          </a:p>
          <a:p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457200" y="1773238"/>
            <a:ext cx="8229600" cy="2735262"/>
          </a:xfrm>
        </p:spPr>
        <p:txBody>
          <a:bodyPr/>
          <a:lstStyle/>
          <a:p>
            <a:pPr algn="ctr"/>
            <a:r>
              <a:rPr lang="ru-RU" smtClean="0"/>
              <a:t>СПАСИБО ЗА ВНИМАНИЕ!</a:t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/>
          <a:lstStyle/>
          <a:p>
            <a:pPr algn="just"/>
            <a:r>
              <a:rPr lang="ru-RU" sz="2000" b="1" dirty="0"/>
              <a:t>Единый реестр доменных имен, указателей страниц сайтов в информационно-телекоммуникационной сети «Интернет» и сетевых адресов, позволяющих идентифицировать сайты в информационно-телекоммуникационной сети «Интернет», содержащие информацию, распространение которой в Российской Федерации </a:t>
            </a:r>
            <a:r>
              <a:rPr lang="ru-RU" sz="2000" b="1" dirty="0" smtClean="0"/>
              <a:t>запрещено</a:t>
            </a:r>
            <a:endParaRPr lang="ru-RU" sz="2000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39552" y="2204864"/>
            <a:ext cx="8229600" cy="4389437"/>
          </a:xfrm>
        </p:spPr>
        <p:txBody>
          <a:bodyPr/>
          <a:lstStyle/>
          <a:p>
            <a:pPr algn="just"/>
            <a:r>
              <a:rPr lang="ru-RU" sz="2400" dirty="0"/>
              <a:t>Сейчас в реестре содержится более 40 тысяч записей (практически уже 45 тысяч).</a:t>
            </a:r>
          </a:p>
          <a:p>
            <a:pPr algn="just"/>
            <a:r>
              <a:rPr lang="ru-RU" sz="2400" dirty="0" smtClean="0"/>
              <a:t>Обязанность операторов </a:t>
            </a:r>
            <a:r>
              <a:rPr lang="ru-RU" sz="2400" dirty="0"/>
              <a:t>связи, предоставляющих </a:t>
            </a:r>
            <a:r>
              <a:rPr lang="ru-RU" sz="2400" dirty="0" err="1"/>
              <a:t>телематические</a:t>
            </a:r>
            <a:r>
              <a:rPr lang="ru-RU" sz="2400" dirty="0"/>
              <a:t> услуги связи, </a:t>
            </a:r>
            <a:r>
              <a:rPr lang="ru-RU" sz="2400" dirty="0" smtClean="0"/>
              <a:t>по </a:t>
            </a:r>
            <a:r>
              <a:rPr lang="ru-RU" sz="2400" dirty="0"/>
              <a:t>ограничению доступа к сайтам, информация о которых содержится в Едином реестре.</a:t>
            </a:r>
          </a:p>
          <a:p>
            <a:pPr algn="just"/>
            <a:r>
              <a:rPr lang="ru-RU" sz="2400" dirty="0"/>
              <a:t>Оператору связи для ограничения доступа к запрещенным сайтам необходимо осуществить выгрузку перечня таких Интернет-ресурсов из Единого реестра.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04056"/>
          </a:xfrm>
        </p:spPr>
        <p:txBody>
          <a:bodyPr/>
          <a:lstStyle/>
          <a:p>
            <a:pPr algn="ctr"/>
            <a:r>
              <a:rPr lang="ru-RU" sz="3200" dirty="0" smtClean="0"/>
              <a:t>Выгрузка содержит:</a:t>
            </a:r>
            <a:endParaRPr lang="ru-RU" sz="3200" dirty="0" smtClean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253533"/>
          </a:xfrm>
        </p:spPr>
        <p:txBody>
          <a:bodyPr/>
          <a:lstStyle/>
          <a:p>
            <a:r>
              <a:rPr lang="ru-RU" sz="2000" dirty="0" smtClean="0"/>
              <a:t>тип </a:t>
            </a:r>
            <a:r>
              <a:rPr lang="ru-RU" sz="2000" dirty="0"/>
              <a:t>реестра, в соответствии с которым производится ограничение; </a:t>
            </a:r>
          </a:p>
          <a:p>
            <a:r>
              <a:rPr lang="ru-RU" sz="2000" dirty="0" smtClean="0"/>
              <a:t>момент </a:t>
            </a:r>
            <a:r>
              <a:rPr lang="ru-RU" sz="2000" dirty="0"/>
              <a:t>времени, с которого возникает необходимость ограничения доступа; </a:t>
            </a:r>
          </a:p>
          <a:p>
            <a:r>
              <a:rPr lang="ru-RU" sz="2000" dirty="0" smtClean="0"/>
              <a:t>тип </a:t>
            </a:r>
            <a:r>
              <a:rPr lang="ru-RU" sz="2000" dirty="0"/>
              <a:t>срочности реагирования (обычная срочность – в течение суток, высокая срочность – незамедлительное реагирование); </a:t>
            </a:r>
          </a:p>
          <a:p>
            <a:r>
              <a:rPr lang="ru-RU" sz="2000" dirty="0" smtClean="0"/>
              <a:t>тип </a:t>
            </a:r>
            <a:r>
              <a:rPr lang="ru-RU" sz="2000" dirty="0"/>
              <a:t>блокировки реестровой записи (по URL или по доменному имени); </a:t>
            </a:r>
          </a:p>
          <a:p>
            <a:r>
              <a:rPr lang="ru-RU" sz="2000" dirty="0" smtClean="0"/>
              <a:t>хэш-код </a:t>
            </a:r>
            <a:r>
              <a:rPr lang="ru-RU" sz="2000" dirty="0"/>
              <a:t>реестровой записи (изменяется при любом изменении содержимого записи); </a:t>
            </a:r>
          </a:p>
          <a:p>
            <a:r>
              <a:rPr lang="ru-RU" sz="2000" dirty="0" smtClean="0"/>
              <a:t>реквизиты </a:t>
            </a:r>
            <a:r>
              <a:rPr lang="ru-RU" sz="2000" dirty="0"/>
              <a:t>решения о необходимости ограничения доступа; </a:t>
            </a:r>
          </a:p>
          <a:p>
            <a:r>
              <a:rPr lang="ru-RU" sz="2000" dirty="0" smtClean="0"/>
              <a:t>один </a:t>
            </a:r>
            <a:r>
              <a:rPr lang="ru-RU" sz="2000" dirty="0"/>
              <a:t>или несколько указателей страниц сайтов, доступ к которым должен быть ограничен (не обязательно); </a:t>
            </a:r>
          </a:p>
          <a:p>
            <a:r>
              <a:rPr lang="ru-RU" sz="2000" dirty="0" smtClean="0"/>
              <a:t>одно </a:t>
            </a:r>
            <a:r>
              <a:rPr lang="ru-RU" sz="2000" dirty="0"/>
              <a:t>или несколько доменных имен (не обязательно); </a:t>
            </a:r>
          </a:p>
          <a:p>
            <a:r>
              <a:rPr lang="ru-RU" sz="2000" dirty="0" smtClean="0"/>
              <a:t>один </a:t>
            </a:r>
            <a:r>
              <a:rPr lang="ru-RU" sz="2000" dirty="0"/>
              <a:t>или несколько сетевых адресов (не обязательно); </a:t>
            </a:r>
          </a:p>
          <a:p>
            <a:r>
              <a:rPr lang="ru-RU" sz="2000" dirty="0" smtClean="0"/>
              <a:t>одна </a:t>
            </a:r>
            <a:r>
              <a:rPr lang="ru-RU" sz="2000" dirty="0"/>
              <a:t>или несколько </a:t>
            </a:r>
            <a:r>
              <a:rPr lang="ru-RU" sz="2000" dirty="0" err="1"/>
              <a:t>ip</a:t>
            </a:r>
            <a:r>
              <a:rPr lang="ru-RU" sz="2000" dirty="0"/>
              <a:t>-подсетей (не обязательно).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7591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/>
              <a:t>Регламент </a:t>
            </a:r>
            <a:r>
              <a:rPr lang="ru-RU" sz="2000" b="1" dirty="0"/>
              <a:t>электронного взаимодействия территориальных органов </a:t>
            </a:r>
            <a:r>
              <a:rPr lang="ru-RU" sz="2000" b="1" dirty="0" err="1"/>
              <a:t>Роскомнадзора</a:t>
            </a:r>
            <a:r>
              <a:rPr lang="ru-RU" sz="2000" b="1" dirty="0"/>
              <a:t> с операторами связи при регистрации радиоэлектронных средств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544616"/>
          </a:xfrm>
        </p:spPr>
        <p:txBody>
          <a:bodyPr/>
          <a:lstStyle/>
          <a:p>
            <a:pPr marL="0" indent="0">
              <a:buNone/>
            </a:pPr>
            <a:r>
              <a:rPr lang="ru-RU" sz="1400" dirty="0"/>
              <a:t>Исполнение Регламента осуществляется в соответствии с:</a:t>
            </a:r>
          </a:p>
          <a:p>
            <a:r>
              <a:rPr lang="ru-RU" sz="1400" dirty="0" smtClean="0"/>
              <a:t>Федеральным</a:t>
            </a:r>
            <a:r>
              <a:rPr lang="ru-RU" sz="1400" dirty="0"/>
              <a:t> законом от 7 июля 2003 г. № 126-ФЗ «О связи»;</a:t>
            </a:r>
          </a:p>
          <a:p>
            <a:r>
              <a:rPr lang="ru-RU" sz="1400" dirty="0" smtClean="0"/>
              <a:t>Федеральным </a:t>
            </a:r>
            <a:r>
              <a:rPr lang="ru-RU" sz="1400" dirty="0"/>
              <a:t>законом от 27 июля 2010 г. № 210-ФЗ «Об организации предоставления государственных и муниципальных услуг»;</a:t>
            </a:r>
          </a:p>
          <a:p>
            <a:r>
              <a:rPr lang="ru-RU" sz="1400" dirty="0" smtClean="0"/>
              <a:t>Постановлением </a:t>
            </a:r>
            <a:r>
              <a:rPr lang="ru-RU" sz="1400" dirty="0"/>
              <a:t>Правительства Российской Федерации от 12 октября 2004 г. № 539 «О порядке регистрации радиоэлектронных средств и высокочастотных устройств»;</a:t>
            </a:r>
          </a:p>
          <a:p>
            <a:r>
              <a:rPr lang="ru-RU" sz="1400" dirty="0" smtClean="0"/>
              <a:t>Постановлением </a:t>
            </a:r>
            <a:r>
              <a:rPr lang="ru-RU" sz="1400" dirty="0"/>
              <a:t>Правительства Российской Федерации от 25 июня 2012 г. № 634 «О видах электронной подписи, использование которых допускается при обращении за получением государственных и муниципальных услуг»;</a:t>
            </a:r>
          </a:p>
          <a:p>
            <a:r>
              <a:rPr lang="ru-RU" sz="1400" dirty="0" smtClean="0"/>
              <a:t>Приказом </a:t>
            </a:r>
            <a:r>
              <a:rPr lang="ru-RU" sz="1400" dirty="0"/>
              <a:t>ФСБ России от 27 декабря 2011 № 795 «Об утверждении Требований к форме квалифицированного сертификата ключа проверки электронной подписи»;</a:t>
            </a:r>
          </a:p>
          <a:p>
            <a:r>
              <a:rPr lang="ru-RU" sz="1400" dirty="0" smtClean="0"/>
              <a:t>Приказом </a:t>
            </a:r>
            <a:r>
              <a:rPr lang="ru-RU" sz="1400" dirty="0" err="1"/>
              <a:t>Минкомсвязи</a:t>
            </a:r>
            <a:r>
              <a:rPr lang="ru-RU" sz="1400" dirty="0"/>
              <a:t> России от 30 мая 2012 г. № 146 «Об утверждении Административного регламента предоставления Федеральной службой по надзору в сфере связи, информационных технологий и массовых коммуникаций государственной услуги по регистрации радиоэлектронных средств и высокочастотных устройств гражданского назначения»;</a:t>
            </a:r>
          </a:p>
          <a:p>
            <a:r>
              <a:rPr lang="ru-RU" sz="1400" dirty="0" smtClean="0"/>
              <a:t>Приказом </a:t>
            </a:r>
            <a:r>
              <a:rPr lang="ru-RU" sz="1400" dirty="0" err="1"/>
              <a:t>Минкомсвязи</a:t>
            </a:r>
            <a:r>
              <a:rPr lang="ru-RU" sz="1400" dirty="0"/>
              <a:t> России от 15 июня 2010 г. № 82 «Об утверждении перечня технических характеристик и параметров излучения радиоэлектронных средств и высокочастотных устройств, сведения о которых прилагаются к заявлению о регистрации этих средств и устройств, форм свидетельств о регистрации радиоэлектронных средств и высокочастотных устройств и форм свидетельств об образовании позывных сигналов опознавания»;</a:t>
            </a:r>
          </a:p>
          <a:p>
            <a:r>
              <a:rPr lang="ru-RU" sz="1400" dirty="0" smtClean="0"/>
              <a:t>Приказом </a:t>
            </a:r>
            <a:r>
              <a:rPr lang="ru-RU" sz="1400" dirty="0" err="1"/>
              <a:t>Минкомсвязи</a:t>
            </a:r>
            <a:r>
              <a:rPr lang="ru-RU" sz="1400" dirty="0"/>
              <a:t> России от 12 января 2012 г. № 4 «Об утверждении Порядка образования позывных сигналов для опознавания радиоэлектронных средств гражданского назначения.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Электронное взаимодействие территориальных органов </a:t>
            </a:r>
            <a:r>
              <a:rPr lang="ru-RU" sz="2800" dirty="0" err="1"/>
              <a:t>Роскомнадзора</a:t>
            </a:r>
            <a:r>
              <a:rPr lang="ru-RU" sz="2800" dirty="0"/>
              <a:t> с операторами связи создано с целью: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800" dirty="0" smtClean="0"/>
              <a:t>повышения </a:t>
            </a:r>
            <a:r>
              <a:rPr lang="ru-RU" sz="1800" dirty="0"/>
              <a:t>уровня автоматизации процесса регистрации РЭС;</a:t>
            </a:r>
          </a:p>
          <a:p>
            <a:pPr algn="just"/>
            <a:r>
              <a:rPr lang="ru-RU" sz="1800" dirty="0" smtClean="0"/>
              <a:t>упрощения </a:t>
            </a:r>
            <a:r>
              <a:rPr lang="ru-RU" sz="1800" dirty="0"/>
              <a:t>процедуры ввода первичной информации в заявление на регистрацию РЭС;</a:t>
            </a:r>
          </a:p>
          <a:p>
            <a:pPr algn="just"/>
            <a:r>
              <a:rPr lang="ru-RU" sz="1800" dirty="0" smtClean="0"/>
              <a:t>автоматизации </a:t>
            </a:r>
            <a:r>
              <a:rPr lang="ru-RU" sz="1800" dirty="0"/>
              <a:t>процесса подачи заявления на регистрацию РЭС и выдачи свидетельств о регистрации РЭС; </a:t>
            </a:r>
          </a:p>
          <a:p>
            <a:pPr algn="just"/>
            <a:r>
              <a:rPr lang="ru-RU" sz="1800" dirty="0" smtClean="0"/>
              <a:t>автоматизации </a:t>
            </a:r>
            <a:r>
              <a:rPr lang="ru-RU" sz="1800" dirty="0"/>
              <a:t>процесса подачи заявления на прекращение свидетельств о регистрации РЭС; </a:t>
            </a:r>
          </a:p>
          <a:p>
            <a:pPr algn="just"/>
            <a:r>
              <a:rPr lang="ru-RU" sz="1800" dirty="0" smtClean="0"/>
              <a:t>уменьшения </a:t>
            </a:r>
            <a:r>
              <a:rPr lang="ru-RU" sz="1800" dirty="0"/>
              <a:t>количества ошибок и вероятности их появления при вводе информации в Единую информационную систему </a:t>
            </a:r>
            <a:r>
              <a:rPr lang="ru-RU" sz="1800" dirty="0" err="1"/>
              <a:t>Роскомнадзора</a:t>
            </a:r>
            <a:r>
              <a:rPr lang="ru-RU" sz="1800" dirty="0"/>
              <a:t>;</a:t>
            </a:r>
          </a:p>
          <a:p>
            <a:pPr algn="just"/>
            <a:r>
              <a:rPr lang="ru-RU" sz="1800" dirty="0" smtClean="0"/>
              <a:t>увеличения </a:t>
            </a:r>
            <a:r>
              <a:rPr lang="ru-RU" sz="1800" dirty="0"/>
              <a:t>прозрачности процесса регистрации РЭС (оператор связи в любой момент времени может узнать текущее состояние его заявления);</a:t>
            </a:r>
          </a:p>
          <a:p>
            <a:pPr algn="just"/>
            <a:r>
              <a:rPr lang="ru-RU" sz="1800" dirty="0" smtClean="0"/>
              <a:t>сокращения </a:t>
            </a:r>
            <a:r>
              <a:rPr lang="ru-RU" sz="1800" dirty="0"/>
              <a:t>сроков предоставления государственной услуги по регистрации радиоэлектронных средств.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20080"/>
          </a:xfrm>
        </p:spPr>
        <p:txBody>
          <a:bodyPr/>
          <a:lstStyle/>
          <a:p>
            <a:r>
              <a:rPr lang="ru-RU" sz="2400" dirty="0" smtClean="0"/>
              <a:t>Веб-сервис расположен </a:t>
            </a:r>
            <a:r>
              <a:rPr lang="ru-RU" sz="2400" dirty="0"/>
              <a:t>по </a:t>
            </a:r>
            <a:r>
              <a:rPr lang="ru-RU" sz="2400" dirty="0" smtClean="0"/>
              <a:t>адресу: </a:t>
            </a:r>
            <a:r>
              <a:rPr lang="ru-RU" sz="2400" b="1" u="sng" dirty="0">
                <a:solidFill>
                  <a:srgbClr val="C00000"/>
                </a:solidFill>
                <a:latin typeface="+mn-lt"/>
              </a:rPr>
              <a:t>https://service.rkn.gov.ru/services/Claims/?wsdl</a:t>
            </a:r>
            <a:endParaRPr lang="ru-RU" sz="2400" b="1" u="sng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4767808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Используется:</a:t>
            </a:r>
          </a:p>
          <a:p>
            <a:endParaRPr lang="ru-RU" sz="2400" dirty="0" smtClean="0"/>
          </a:p>
          <a:p>
            <a:r>
              <a:rPr lang="ru-RU" sz="2400" dirty="0" smtClean="0"/>
              <a:t>при </a:t>
            </a:r>
            <a:r>
              <a:rPr lang="ru-RU" sz="2400" dirty="0"/>
              <a:t>направлении операторами связи заявлений на регистрацию РЭС;</a:t>
            </a:r>
          </a:p>
          <a:p>
            <a:r>
              <a:rPr lang="ru-RU" sz="2400" dirty="0" smtClean="0"/>
              <a:t>при </a:t>
            </a:r>
            <a:r>
              <a:rPr lang="ru-RU" sz="2400" dirty="0"/>
              <a:t>проверке текущего состояния заявления;</a:t>
            </a:r>
          </a:p>
          <a:p>
            <a:r>
              <a:rPr lang="ru-RU" sz="2400" dirty="0" smtClean="0"/>
              <a:t>при </a:t>
            </a:r>
            <a:r>
              <a:rPr lang="ru-RU" sz="2400" dirty="0"/>
              <a:t>получении результатов по заявлению на регистрацию РЭС;</a:t>
            </a:r>
          </a:p>
          <a:p>
            <a:r>
              <a:rPr lang="ru-RU" sz="2400" dirty="0" smtClean="0"/>
              <a:t>при </a:t>
            </a:r>
            <a:r>
              <a:rPr lang="ru-RU" sz="2400" dirty="0"/>
              <a:t>получении справочников (данных из Единого технического справочника РЭС и ВЧУ и т.д.);</a:t>
            </a:r>
          </a:p>
          <a:p>
            <a:r>
              <a:rPr lang="ru-RU" sz="2400" dirty="0" smtClean="0"/>
              <a:t>при </a:t>
            </a:r>
            <a:r>
              <a:rPr lang="ru-RU" sz="2400" dirty="0"/>
              <a:t>получении файлов печатной формы свидетельства о регистрации РЭС и файлов электронной подписи.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443186"/>
          </a:xfrm>
        </p:spPr>
        <p:txBody>
          <a:bodyPr/>
          <a:lstStyle/>
          <a:p>
            <a:r>
              <a:rPr lang="ru-RU" sz="3200" dirty="0"/>
              <a:t>Операторы связи, желающие осуществлять регистрацию РЭС в электронном виде с использованием Сервиса </a:t>
            </a:r>
            <a:r>
              <a:rPr lang="ru-RU" sz="3200" dirty="0" err="1"/>
              <a:t>Роскомнадзора</a:t>
            </a:r>
            <a:r>
              <a:rPr lang="ru-RU" sz="3200" dirty="0"/>
              <a:t>, должны:</a:t>
            </a:r>
            <a:endParaRPr 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437"/>
          </a:xfrm>
        </p:spPr>
        <p:txBody>
          <a:bodyPr/>
          <a:lstStyle/>
          <a:p>
            <a:pPr algn="just"/>
            <a:r>
              <a:rPr lang="ru-RU" sz="2400" dirty="0" smtClean="0"/>
              <a:t>обратиться </a:t>
            </a:r>
            <a:r>
              <a:rPr lang="ru-RU" sz="2400" dirty="0"/>
              <a:t>в </a:t>
            </a:r>
            <a:r>
              <a:rPr lang="ru-RU" sz="2400" dirty="0" err="1"/>
              <a:t>Роскомнадзор</a:t>
            </a:r>
            <a:r>
              <a:rPr lang="ru-RU" sz="2400" dirty="0"/>
              <a:t> с соответствующим письмом, в котором обязательно указать наименование оператора связи, его идентификационный номер налогоплательщика и основной государственный регистрационный номер;  </a:t>
            </a:r>
          </a:p>
          <a:p>
            <a:pPr algn="just"/>
            <a:r>
              <a:rPr lang="ru-RU" sz="2400" dirty="0" smtClean="0"/>
              <a:t>после </a:t>
            </a:r>
            <a:r>
              <a:rPr lang="ru-RU" sz="2400" dirty="0"/>
              <a:t>получения из </a:t>
            </a:r>
            <a:r>
              <a:rPr lang="ru-RU" sz="2400" dirty="0" err="1"/>
              <a:t>Роскомнадзора</a:t>
            </a:r>
            <a:r>
              <a:rPr lang="ru-RU" sz="2400" dirty="0"/>
              <a:t> документации провести необходимые мероприятия для создания клиентской части Сервиса;</a:t>
            </a:r>
          </a:p>
          <a:p>
            <a:pPr algn="just"/>
            <a:r>
              <a:rPr lang="ru-RU" sz="2400" dirty="0" smtClean="0"/>
              <a:t>осуществить  </a:t>
            </a:r>
            <a:r>
              <a:rPr lang="ru-RU" sz="2400" dirty="0"/>
              <a:t>тестирования клиентской части Сервиса на тестовом сервере.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/>
              <a:t>Операторы связи обязаны предоставлять в Федеральное агентство </a:t>
            </a:r>
            <a:r>
              <a:rPr lang="ru-RU" sz="3200" dirty="0" smtClean="0"/>
              <a:t>связи: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89437"/>
          </a:xfrm>
        </p:spPr>
        <p:txBody>
          <a:bodyPr/>
          <a:lstStyle/>
          <a:p>
            <a:pPr algn="just"/>
            <a:r>
              <a:rPr lang="ru-RU" sz="2000" dirty="0" smtClean="0"/>
              <a:t>информацию </a:t>
            </a:r>
            <a:r>
              <a:rPr lang="ru-RU" sz="2000" dirty="0"/>
              <a:t>о технологических возможностях сетей связи, перспективах их развития, средствах и линиях связи. Сведения предоставляются </a:t>
            </a:r>
            <a:r>
              <a:rPr lang="ru-RU" sz="2000" b="1" dirty="0"/>
              <a:t>ежегодно, до 1 марта</a:t>
            </a:r>
            <a:r>
              <a:rPr lang="ru-RU" sz="2000" dirty="0"/>
              <a:t> в соответствии с  Требованиями к порядку ввода сетей электросвязи в эксплуатацию, утвержденными Приказом </a:t>
            </a:r>
            <a:r>
              <a:rPr lang="ru-RU" sz="2000" dirty="0" err="1"/>
              <a:t>Минкомсвязи</a:t>
            </a:r>
            <a:r>
              <a:rPr lang="ru-RU" sz="2000" dirty="0"/>
              <a:t> от 26.08.2014 № 258;</a:t>
            </a:r>
          </a:p>
          <a:p>
            <a:pPr algn="just"/>
            <a:r>
              <a:rPr lang="ru-RU" sz="2000" dirty="0" smtClean="0"/>
              <a:t>сведения </a:t>
            </a:r>
            <a:r>
              <a:rPr lang="ru-RU" sz="2000" dirty="0"/>
              <a:t>о базе расчета обязательных отчислений (неналоговых платежей) в резерв универсального обслуживания. Сведения предоставляются </a:t>
            </a:r>
            <a:r>
              <a:rPr lang="ru-RU" sz="2000" b="1" dirty="0"/>
              <a:t>ежеквартально, не позднее 30 дней со дня окончания отчетного квартала</a:t>
            </a:r>
            <a:r>
              <a:rPr lang="ru-RU" sz="2000" dirty="0"/>
              <a:t> в соответствии с Порядком предоставления сведений о базе расчета обязательных отчислений (неналоговых платежей) в резерв универсального обслуживания, утвержденным Приказом </a:t>
            </a:r>
            <a:r>
              <a:rPr lang="ru-RU" sz="2000" dirty="0" err="1"/>
              <a:t>Минкомсвязи</a:t>
            </a:r>
            <a:r>
              <a:rPr lang="ru-RU" sz="2000" dirty="0"/>
              <a:t> от 16.09.2008 № 41.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95114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/>
              <a:t>Личный кабинет оператора </a:t>
            </a:r>
            <a:r>
              <a:rPr lang="ru-RU" sz="3200" dirty="0" smtClean="0"/>
              <a:t>связи</a:t>
            </a:r>
            <a:br>
              <a:rPr lang="ru-RU" sz="3200" dirty="0" smtClean="0"/>
            </a:br>
            <a:r>
              <a:rPr lang="ru-RU" sz="3200" u="sng" dirty="0">
                <a:solidFill>
                  <a:srgbClr val="FF0000"/>
                </a:solidFill>
              </a:rPr>
              <a:t>http://is.rossvyaz.ru:8081/rossvyaz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99856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smtClean="0"/>
              <a:t>Две подсистемы: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информация </a:t>
            </a:r>
            <a:r>
              <a:rPr lang="ru-RU" sz="2400" dirty="0"/>
              <a:t>о технологических возможностях сетей связи, перспективах их развития, средствах и линиях связи (подсистема «Отчисления в резерв»);</a:t>
            </a:r>
          </a:p>
          <a:p>
            <a:pPr algn="just"/>
            <a:r>
              <a:rPr lang="ru-RU" sz="2400" dirty="0" smtClean="0"/>
              <a:t>сведений </a:t>
            </a:r>
            <a:r>
              <a:rPr lang="ru-RU" sz="2400" dirty="0"/>
              <a:t>о базе расчета обязательных отчислений (неналоговых платежей) в резерв универсального обслуживания, а также возможность отслеживания поступлений денежных средств в резерв универсального обслуживания (подсистема «Учет сетей электросвязи).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322</TotalTime>
  <Words>842</Words>
  <Application>Microsoft Office PowerPoint</Application>
  <PresentationFormat>Экран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«Взаимодействие операторов связи  с государственными органами  с использованием электронных сервисов на примере выгрузки из Единого Реестра, регистрации РЭС, направления сведений в Россвязь» </vt:lpstr>
      <vt:lpstr>Единый реестр доменных имен, указателей страниц сайтов в информационно-телекоммуникационной сети «Интернет» и сетевых адресов, позволяющих идентифицировать сайты в информационно-телекоммуникационной сети «Интернет», содержащие информацию, распространение которой в Российской Федерации запрещено</vt:lpstr>
      <vt:lpstr>Выгрузка содержит:</vt:lpstr>
      <vt:lpstr>Регламент электронного взаимодействия территориальных органов Роскомнадзора с операторами связи при регистрации радиоэлектронных средств</vt:lpstr>
      <vt:lpstr>Электронное взаимодействие территориальных органов Роскомнадзора с операторами связи создано с целью: </vt:lpstr>
      <vt:lpstr>Веб-сервис расположен по адресу: https://service.rkn.gov.ru/services/Claims/?wsdl</vt:lpstr>
      <vt:lpstr>Операторы связи, желающие осуществлять регистрацию РЭС в электронном виде с использованием Сервиса Роскомнадзора, должны:</vt:lpstr>
      <vt:lpstr>Операторы связи обязаны предоставлять в Федеральное агентство связи:</vt:lpstr>
      <vt:lpstr>Личный кабинет оператора связи http://is.rossvyaz.ru:8081/rossvyaz</vt:lpstr>
      <vt:lpstr>Для доступа к Личному кабинету необходимо:</vt:lpstr>
      <vt:lpstr>Настройка рабочего места:</vt:lpstr>
      <vt:lpstr>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ORZPD_eis</dc:creator>
  <cp:lastModifiedBy>User</cp:lastModifiedBy>
  <cp:revision>59</cp:revision>
  <dcterms:created xsi:type="dcterms:W3CDTF">2015-06-15T08:03:41Z</dcterms:created>
  <dcterms:modified xsi:type="dcterms:W3CDTF">2016-10-19T14:05:37Z</dcterms:modified>
</cp:coreProperties>
</file>