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7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8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378" r:id="rId3"/>
    <p:sldId id="370" r:id="rId4"/>
    <p:sldId id="372" r:id="rId5"/>
    <p:sldId id="373" r:id="rId6"/>
    <p:sldId id="374" r:id="rId7"/>
    <p:sldId id="375" r:id="rId8"/>
    <p:sldId id="376" r:id="rId9"/>
    <p:sldId id="377" r:id="rId10"/>
    <p:sldId id="258" r:id="rId11"/>
  </p:sldIdLst>
  <p:sldSz cx="9144000" cy="6858000" type="screen4x3"/>
  <p:notesSz cx="6858000" cy="9947275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4156">
          <p15:clr>
            <a:srgbClr val="A4A3A4"/>
          </p15:clr>
        </p15:guide>
        <p15:guide id="2" orient="horz" pos="3997">
          <p15:clr>
            <a:srgbClr val="A4A3A4"/>
          </p15:clr>
        </p15:guide>
        <p15:guide id="3" orient="horz" pos="164">
          <p15:clr>
            <a:srgbClr val="A4A3A4"/>
          </p15:clr>
        </p15:guide>
        <p15:guide id="4" pos="189">
          <p15:clr>
            <a:srgbClr val="A4A3A4"/>
          </p15:clr>
        </p15:guide>
        <p15:guide id="5" pos="2880">
          <p15:clr>
            <a:srgbClr val="A4A3A4"/>
          </p15:clr>
        </p15:guide>
        <p15:guide id="6" pos="557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DD1FF"/>
    <a:srgbClr val="17375E"/>
    <a:srgbClr val="00AEEF"/>
    <a:srgbClr val="CCE9AD"/>
    <a:srgbClr val="4F60DB"/>
    <a:srgbClr val="FF7C5D"/>
    <a:srgbClr val="FFFFB9"/>
    <a:srgbClr val="00B8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006" autoAdjust="0"/>
    <p:restoredTop sz="93108" autoAdjust="0"/>
  </p:normalViewPr>
  <p:slideViewPr>
    <p:cSldViewPr snapToGrid="0">
      <p:cViewPr varScale="1">
        <p:scale>
          <a:sx n="105" d="100"/>
          <a:sy n="105" d="100"/>
        </p:scale>
        <p:origin x="-1392" y="-84"/>
      </p:cViewPr>
      <p:guideLst>
        <p:guide orient="horz" pos="4156"/>
        <p:guide orient="horz" pos="3997"/>
        <p:guide orient="horz" pos="164"/>
        <p:guide pos="189"/>
        <p:guide pos="2880"/>
        <p:guide pos="55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4"/>
                <c:pt idx="0">
                  <c:v>Содержательные нарушения (злоупотребление свободой массовой информации, выход в свет незарегистрированного СМИ)</c:v>
                </c:pt>
                <c:pt idx="1">
                  <c:v>77-ФЗ</c:v>
                </c:pt>
                <c:pt idx="2">
                  <c:v>Невыход в свет более 1 года</c:v>
                </c:pt>
                <c:pt idx="3">
                  <c:v>иные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</c:v>
                </c:pt>
                <c:pt idx="1">
                  <c:v>4</c:v>
                </c:pt>
                <c:pt idx="2">
                  <c:v>3</c:v>
                </c:pt>
                <c:pt idx="3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0706852130669818"/>
          <c:y val="0.60756886622284012"/>
          <c:w val="0.77327679692306095"/>
          <c:h val="0.3410133705236896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2547" cy="498963"/>
          </a:xfrm>
          <a:prstGeom prst="rect">
            <a:avLst/>
          </a:prstGeom>
        </p:spPr>
        <p:txBody>
          <a:bodyPr vert="horz" lIns="92162" tIns="46081" rIns="92162" bIns="46081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3852" y="0"/>
            <a:ext cx="2972547" cy="498963"/>
          </a:xfrm>
          <a:prstGeom prst="rect">
            <a:avLst/>
          </a:prstGeom>
        </p:spPr>
        <p:txBody>
          <a:bodyPr vert="horz" lIns="92162" tIns="46081" rIns="92162" bIns="46081" rtlCol="0"/>
          <a:lstStyle>
            <a:lvl1pPr algn="r">
              <a:defRPr sz="1200"/>
            </a:lvl1pPr>
          </a:lstStyle>
          <a:p>
            <a:fld id="{87898687-B01D-440E-9C95-2BB0108F99D3}" type="datetimeFigureOut">
              <a:rPr lang="ru-RU" smtClean="0"/>
              <a:pPr/>
              <a:t>07.11.2018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8312"/>
            <a:ext cx="2972547" cy="498963"/>
          </a:xfrm>
          <a:prstGeom prst="rect">
            <a:avLst/>
          </a:prstGeom>
        </p:spPr>
        <p:txBody>
          <a:bodyPr vert="horz" lIns="92162" tIns="46081" rIns="92162" bIns="46081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3852" y="9448312"/>
            <a:ext cx="2972547" cy="498963"/>
          </a:xfrm>
          <a:prstGeom prst="rect">
            <a:avLst/>
          </a:prstGeom>
        </p:spPr>
        <p:txBody>
          <a:bodyPr vert="horz" lIns="92162" tIns="46081" rIns="92162" bIns="46081" rtlCol="0" anchor="b"/>
          <a:lstStyle>
            <a:lvl1pPr algn="r">
              <a:defRPr sz="1200"/>
            </a:lvl1pPr>
          </a:lstStyle>
          <a:p>
            <a:fld id="{3D3587B7-5767-4DCE-8A7F-CC2B4452AA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4336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2547" cy="498963"/>
          </a:xfrm>
          <a:prstGeom prst="rect">
            <a:avLst/>
          </a:prstGeom>
        </p:spPr>
        <p:txBody>
          <a:bodyPr vert="horz" lIns="92162" tIns="46081" rIns="92162" bIns="46081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3852" y="0"/>
            <a:ext cx="2972547" cy="498963"/>
          </a:xfrm>
          <a:prstGeom prst="rect">
            <a:avLst/>
          </a:prstGeom>
        </p:spPr>
        <p:txBody>
          <a:bodyPr vert="horz" lIns="92162" tIns="46081" rIns="92162" bIns="46081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7B4BBB0-B6AE-4C2E-8463-87A301DE27B0}" type="datetimeFigureOut">
              <a:rPr lang="ru-RU"/>
              <a:pPr>
                <a:defRPr/>
              </a:pPr>
              <a:t>07.11.2018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1243013"/>
            <a:ext cx="447675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62" tIns="46081" rIns="92162" bIns="46081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480" y="4786527"/>
            <a:ext cx="5487041" cy="3918139"/>
          </a:xfrm>
          <a:prstGeom prst="rect">
            <a:avLst/>
          </a:prstGeom>
        </p:spPr>
        <p:txBody>
          <a:bodyPr vert="horz" lIns="92162" tIns="46081" rIns="92162" bIns="46081" rtlCol="0"/>
          <a:lstStyle/>
          <a:p>
            <a:pPr lvl="0"/>
            <a:r>
              <a:rPr lang="en-US" noProof="0"/>
              <a:t>Образец текста</a:t>
            </a:r>
          </a:p>
          <a:p>
            <a:pPr lvl="1"/>
            <a:r>
              <a:rPr lang="en-US" noProof="0"/>
              <a:t>Второй уровень</a:t>
            </a:r>
          </a:p>
          <a:p>
            <a:pPr lvl="2"/>
            <a:r>
              <a:rPr lang="en-US" noProof="0"/>
              <a:t>Третий уровень</a:t>
            </a:r>
          </a:p>
          <a:p>
            <a:pPr lvl="3"/>
            <a:r>
              <a:rPr lang="en-US" noProof="0"/>
              <a:t>Четвертый уровень</a:t>
            </a:r>
          </a:p>
          <a:p>
            <a:pPr lvl="4"/>
            <a:r>
              <a:rPr lang="en-US" noProof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312"/>
            <a:ext cx="2972547" cy="498963"/>
          </a:xfrm>
          <a:prstGeom prst="rect">
            <a:avLst/>
          </a:prstGeom>
        </p:spPr>
        <p:txBody>
          <a:bodyPr vert="horz" lIns="92162" tIns="46081" rIns="92162" bIns="46081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3852" y="9448312"/>
            <a:ext cx="2972547" cy="498963"/>
          </a:xfrm>
          <a:prstGeom prst="rect">
            <a:avLst/>
          </a:prstGeom>
        </p:spPr>
        <p:txBody>
          <a:bodyPr vert="horz" wrap="square" lIns="92162" tIns="46081" rIns="92162" bIns="4608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A9DB3CF2-4741-47C3-9534-0F17F2E574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09516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1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8819" indent="-288007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52030" indent="-23040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12842" indent="-23040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73653" indent="-23040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34465" indent="-23040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95277" indent="-23040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56089" indent="-23040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16901" indent="-23040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F0DFE21-3CD5-4DE7-A6EA-40887AFF9BEA}" type="slidenum">
              <a:rPr lang="ru-RU" smtClean="0">
                <a:latin typeface="Calibri" panose="020F0502020204030204" pitchFamily="34" charset="0"/>
              </a:rPr>
              <a:pPr/>
              <a:t>0</a:t>
            </a:fld>
            <a:endParaRPr lang="ru-RU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00188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8819" indent="-288007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52030" indent="-23040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12842" indent="-23040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73653" indent="-23040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34465" indent="-23040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95277" indent="-23040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56089" indent="-23040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16901" indent="-23040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88A0441-143C-4C42-AD4A-95F18BE13A4A}" type="slidenum">
              <a:rPr lang="ru-RU" smtClean="0">
                <a:latin typeface="Calibri" panose="020F0502020204030204" pitchFamily="34" charset="0"/>
              </a:rPr>
              <a:pPr/>
              <a:t>9</a:t>
            </a:fld>
            <a:endParaRPr lang="ru-RU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27392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12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8819" indent="-288007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52030" indent="-23040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12842" indent="-23040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73653" indent="-23040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34465" indent="-23040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95277" indent="-23040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56089" indent="-23040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16901" indent="-23040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C2AB586-633C-4804-8697-D18761E96695}" type="slidenum">
              <a:rPr lang="ru-RU" smtClean="0">
                <a:latin typeface="Calibri" panose="020F0502020204030204" pitchFamily="34" charset="0"/>
              </a:rPr>
              <a:pPr/>
              <a:t>1</a:t>
            </a:fld>
            <a:endParaRPr lang="ru-RU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3505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12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8819" indent="-288007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52030" indent="-23040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12842" indent="-23040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73653" indent="-23040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34465" indent="-23040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95277" indent="-23040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56089" indent="-23040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16901" indent="-23040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C2AB586-633C-4804-8697-D18761E96695}" type="slidenum">
              <a:rPr lang="ru-RU" smtClean="0">
                <a:latin typeface="Calibri" panose="020F0502020204030204" pitchFamily="34" charset="0"/>
              </a:rPr>
              <a:pPr/>
              <a:t>2</a:t>
            </a:fld>
            <a:endParaRPr lang="ru-RU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42242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12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8819" indent="-288007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52030" indent="-23040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12842" indent="-23040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73653" indent="-23040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34465" indent="-23040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95277" indent="-23040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56089" indent="-23040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16901" indent="-23040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C2AB586-633C-4804-8697-D18761E96695}" type="slidenum">
              <a:rPr lang="ru-RU" smtClean="0">
                <a:latin typeface="Calibri" panose="020F0502020204030204" pitchFamily="34" charset="0"/>
              </a:rPr>
              <a:pPr/>
              <a:t>3</a:t>
            </a:fld>
            <a:endParaRPr lang="ru-RU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10362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12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8819" indent="-288007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52030" indent="-23040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12842" indent="-23040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73653" indent="-23040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34465" indent="-23040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95277" indent="-23040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56089" indent="-23040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16901" indent="-23040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C2AB586-633C-4804-8697-D18761E96695}" type="slidenum">
              <a:rPr lang="ru-RU" smtClean="0">
                <a:latin typeface="Calibri" panose="020F0502020204030204" pitchFamily="34" charset="0"/>
              </a:rPr>
              <a:pPr/>
              <a:t>4</a:t>
            </a:fld>
            <a:endParaRPr lang="ru-RU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55522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12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8819" indent="-288007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52030" indent="-23040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12842" indent="-23040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73653" indent="-23040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34465" indent="-23040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95277" indent="-23040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56089" indent="-23040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16901" indent="-23040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C2AB586-633C-4804-8697-D18761E96695}" type="slidenum">
              <a:rPr lang="ru-RU" smtClean="0">
                <a:latin typeface="Calibri" panose="020F0502020204030204" pitchFamily="34" charset="0"/>
              </a:rPr>
              <a:pPr/>
              <a:t>5</a:t>
            </a:fld>
            <a:endParaRPr lang="ru-RU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67867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12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8819" indent="-288007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52030" indent="-23040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12842" indent="-23040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73653" indent="-23040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34465" indent="-23040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95277" indent="-23040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56089" indent="-23040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16901" indent="-23040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C2AB586-633C-4804-8697-D18761E96695}" type="slidenum">
              <a:rPr lang="ru-RU" smtClean="0">
                <a:latin typeface="Calibri" panose="020F0502020204030204" pitchFamily="34" charset="0"/>
              </a:rPr>
              <a:pPr/>
              <a:t>6</a:t>
            </a:fld>
            <a:endParaRPr lang="ru-RU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67867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12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8819" indent="-288007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52030" indent="-23040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12842" indent="-23040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73653" indent="-23040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34465" indent="-23040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95277" indent="-23040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56089" indent="-23040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16901" indent="-23040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C2AB586-633C-4804-8697-D18761E96695}" type="slidenum">
              <a:rPr lang="ru-RU" smtClean="0">
                <a:latin typeface="Calibri" panose="020F0502020204030204" pitchFamily="34" charset="0"/>
              </a:rPr>
              <a:pPr/>
              <a:t>7</a:t>
            </a:fld>
            <a:endParaRPr lang="ru-RU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67867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12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8819" indent="-288007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52030" indent="-23040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12842" indent="-23040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73653" indent="-23040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34465" indent="-23040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95277" indent="-23040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56089" indent="-23040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16901" indent="-23040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C2AB586-633C-4804-8697-D18761E96695}" type="slidenum">
              <a:rPr lang="ru-RU" smtClean="0">
                <a:latin typeface="Calibri" panose="020F0502020204030204" pitchFamily="34" charset="0"/>
              </a:rPr>
              <a:pPr/>
              <a:t>8</a:t>
            </a:fld>
            <a:endParaRPr lang="ru-RU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67867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05C456-16D4-46EA-96D9-A6C4B56633F3}" type="datetimeFigureOut">
              <a:rPr lang="ru-RU"/>
              <a:pPr>
                <a:defRPr/>
              </a:pPr>
              <a:t>07.11.2018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94F713-2056-4C29-8396-A9FFB5E484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03278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2FBCBD-F3D2-4ED0-BA4B-393F4C25C18F}" type="datetimeFigureOut">
              <a:rPr lang="ru-RU"/>
              <a:pPr>
                <a:defRPr/>
              </a:pPr>
              <a:t>07.11.2018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203FCA-9349-4BE1-A426-254E9A40C8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0269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BC8135-869D-44ED-89C0-2955435004E1}" type="datetimeFigureOut">
              <a:rPr lang="ru-RU"/>
              <a:pPr>
                <a:defRPr/>
              </a:pPr>
              <a:t>07.11.2018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0DF191-534A-48CA-9036-253B7CE6C1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66978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9ADF9D-F3EA-4059-B9D8-F677518E4D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0770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52EBE4-6385-477F-88A9-61C354D9842E}" type="datetimeFigureOut">
              <a:rPr lang="ru-RU"/>
              <a:pPr>
                <a:defRPr/>
              </a:pPr>
              <a:t>07.11.2018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43D0EA-8B89-4C47-98F3-ABBA379E0F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1252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C0EFF2-3EB1-4BC2-9699-C42B2578563D}" type="datetimeFigureOut">
              <a:rPr lang="ru-RU"/>
              <a:pPr>
                <a:defRPr/>
              </a:pPr>
              <a:t>07.11.2018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8C3608-0766-48B5-B1B2-FFD902CB2C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8048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D5D6EA-CCA0-4AE7-A045-4EC5C833B220}" type="datetimeFigureOut">
              <a:rPr lang="ru-RU"/>
              <a:pPr>
                <a:defRPr/>
              </a:pPr>
              <a:t>07.11.2018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74258F-2C0A-493D-8409-EC82B026CB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3297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5D424D-7313-49B3-8231-6978395D9D70}" type="datetimeFigureOut">
              <a:rPr lang="ru-RU"/>
              <a:pPr>
                <a:defRPr/>
              </a:pPr>
              <a:t>07.11.2018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599BEE-E030-4B5F-8D9D-EB775A1513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6947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6A767B-C031-4504-BCB8-ABFA3F94E6AA}" type="datetimeFigureOut">
              <a:rPr lang="ru-RU"/>
              <a:pPr>
                <a:defRPr/>
              </a:pPr>
              <a:t>07.11.2018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A58297-AFF5-49CA-8422-62B0ACC5C3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8766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5DCF98-BD22-4C9F-987D-955E11EBE251}" type="datetimeFigureOut">
              <a:rPr lang="ru-RU"/>
              <a:pPr>
                <a:defRPr/>
              </a:pPr>
              <a:t>07.11.2018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0D9525-3948-4904-AF1D-F9951FBC5C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1343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71B1B4-499E-4DEA-A47B-F185A8185096}" type="datetimeFigureOut">
              <a:rPr lang="ru-RU"/>
              <a:pPr>
                <a:defRPr/>
              </a:pPr>
              <a:t>07.11.2018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A77153-7347-415D-90BB-8DE0EFBCFD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8036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C883A8-3336-41F1-B2BF-06E35D476B7A}" type="datetimeFigureOut">
              <a:rPr lang="ru-RU"/>
              <a:pPr>
                <a:defRPr/>
              </a:pPr>
              <a:t>07.11.2018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558EC9-9DFD-4D8F-B40F-ECD5F808FD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4816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82A752A-7A18-41FF-9CA0-933B73CFA88D}" type="datetimeFigureOut">
              <a:rPr lang="ru-RU"/>
              <a:pPr>
                <a:defRPr/>
              </a:pPr>
              <a:t>07.11.2018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A7614B6A-32D4-4B16-80FA-377E3DF1E7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5" Type="http://schemas.openxmlformats.org/officeDocument/2006/relationships/chart" Target="../charts/char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5" Type="http://schemas.openxmlformats.org/officeDocument/2006/relationships/image" Target="../media/image4.jpe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Relationship Id="rId5" Type="http://schemas.openxmlformats.org/officeDocument/2006/relationships/image" Target="../media/image5.jpe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3"/>
          <p:cNvSpPr txBox="1">
            <a:spLocks noChangeArrowheads="1"/>
          </p:cNvSpPr>
          <p:nvPr/>
        </p:nvSpPr>
        <p:spPr bwMode="auto">
          <a:xfrm>
            <a:off x="982663" y="3152775"/>
            <a:ext cx="71786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sz="20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«Соблюдение требований законодательства о средствах массовой информации. Типовые нарушения</a:t>
            </a:r>
            <a:r>
              <a:rPr lang="ru-RU" sz="2000" b="1" dirty="0" smtClean="0">
                <a:solidFill>
                  <a:srgbClr val="17375E"/>
                </a:solidFill>
                <a:latin typeface="Arial Narrow" panose="020B0606020202030204" pitchFamily="34" charset="0"/>
              </a:rPr>
              <a:t>»</a:t>
            </a:r>
            <a:endParaRPr lang="ru-RU" sz="2000" b="1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sp>
        <p:nvSpPr>
          <p:cNvPr id="4099" name="TextBox 4"/>
          <p:cNvSpPr txBox="1">
            <a:spLocks noChangeArrowheads="1"/>
          </p:cNvSpPr>
          <p:nvPr/>
        </p:nvSpPr>
        <p:spPr bwMode="auto">
          <a:xfrm>
            <a:off x="2365623" y="4843463"/>
            <a:ext cx="6317756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sz="1400" dirty="0">
              <a:solidFill>
                <a:srgbClr val="00AEEF"/>
              </a:solidFill>
              <a:latin typeface="Arial Narrow" panose="020B060602020203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sz="1400" b="1" i="1" dirty="0" err="1" smtClean="0">
                <a:solidFill>
                  <a:srgbClr val="002060"/>
                </a:solidFill>
                <a:latin typeface="Arial Narrow" panose="020B0606020202030204" pitchFamily="34" charset="0"/>
              </a:rPr>
              <a:t>Чемерчева</a:t>
            </a:r>
            <a:r>
              <a:rPr lang="ru-RU" sz="1400" b="1" i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Анна Андреевна,</a:t>
            </a:r>
            <a:endParaRPr lang="ru-RU" sz="1400" b="1" i="1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sz="1400" b="1" i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Заместитель руководителя </a:t>
            </a:r>
            <a:r>
              <a:rPr lang="ru-RU" sz="1400" b="1" i="1" dirty="0">
                <a:solidFill>
                  <a:srgbClr val="002060"/>
                </a:solidFill>
                <a:latin typeface="Arial Narrow" panose="020B0606020202030204" pitchFamily="34" charset="0"/>
              </a:rPr>
              <a:t>Управления  </a:t>
            </a:r>
            <a:r>
              <a:rPr lang="ru-RU" sz="1400" b="1" i="1" dirty="0" err="1">
                <a:solidFill>
                  <a:srgbClr val="002060"/>
                </a:solidFill>
                <a:latin typeface="Arial Narrow" panose="020B0606020202030204" pitchFamily="34" charset="0"/>
              </a:rPr>
              <a:t>Роскомнадзора</a:t>
            </a:r>
            <a:r>
              <a:rPr lang="ru-RU" sz="1400" b="1" i="1" dirty="0">
                <a:solidFill>
                  <a:srgbClr val="002060"/>
                </a:solidFill>
                <a:latin typeface="Arial Narrow" panose="020B0606020202030204" pitchFamily="34" charset="0"/>
              </a:rPr>
              <a:t> по Тамбовской области</a:t>
            </a:r>
          </a:p>
        </p:txBody>
      </p:sp>
      <p:sp>
        <p:nvSpPr>
          <p:cNvPr id="4100" name="TextBox 5"/>
          <p:cNvSpPr txBox="1">
            <a:spLocks noChangeArrowheads="1"/>
          </p:cNvSpPr>
          <p:nvPr/>
        </p:nvSpPr>
        <p:spPr bwMode="auto">
          <a:xfrm>
            <a:off x="4015599" y="5583238"/>
            <a:ext cx="111280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sz="1400" dirty="0" smtClean="0">
                <a:solidFill>
                  <a:srgbClr val="17375E"/>
                </a:solidFill>
                <a:latin typeface="Arial Narrow" panose="020B0606020202030204" pitchFamily="34" charset="0"/>
              </a:rPr>
              <a:t>Тамбов, 2018</a:t>
            </a:r>
            <a:endParaRPr lang="ru-RU" sz="14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1"/>
          <p:cNvSpPr txBox="1">
            <a:spLocks noChangeArrowheads="1"/>
          </p:cNvSpPr>
          <p:nvPr/>
        </p:nvSpPr>
        <p:spPr bwMode="auto">
          <a:xfrm>
            <a:off x="957263" y="3922713"/>
            <a:ext cx="72294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sz="2000" b="1" dirty="0">
                <a:solidFill>
                  <a:srgbClr val="17375E"/>
                </a:solidFill>
                <a:latin typeface="Arial Narrow" panose="020B0606020202030204" pitchFamily="34" charset="0"/>
              </a:rPr>
              <a:t>СПАСИБО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latin typeface="Arial Narrow" panose="020B0606020202030204" pitchFamily="34" charset="0"/>
              </a:rPr>
              <a:t/>
            </a:r>
            <a:br>
              <a:rPr lang="ru-RU" sz="3200" b="1" dirty="0" smtClean="0">
                <a:latin typeface="Arial Narrow" panose="020B0606020202030204" pitchFamily="34" charset="0"/>
              </a:rPr>
            </a:br>
            <a:r>
              <a:rPr lang="ru-RU" sz="3200" b="1" dirty="0" smtClean="0">
                <a:latin typeface="Arial Narrow" panose="020B0606020202030204" pitchFamily="34" charset="0"/>
              </a:rPr>
              <a:t>Статистика по нарушениям за 9 месяцев 2018 года в печатных СМИ:</a:t>
            </a:r>
            <a:endParaRPr lang="ru-RU" sz="3200" dirty="0">
              <a:latin typeface="Arial Narrow" pitchFamily="34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1904489"/>
              </p:ext>
            </p:extLst>
          </p:nvPr>
        </p:nvGraphicFramePr>
        <p:xfrm>
          <a:off x="457200" y="1600200"/>
          <a:ext cx="8072438" cy="41989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255" name="Дата 3"/>
          <p:cNvSpPr>
            <a:spLocks noGrp="1"/>
          </p:cNvSpPr>
          <p:nvPr>
            <p:ph type="dt" sz="half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fld id="{251EB7D3-1094-4FEE-94C0-A0BC21EE691B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</a:t>
            </a:fld>
            <a:endParaRPr lang="ru-RU" sz="2000" smtClean="0">
              <a:solidFill>
                <a:srgbClr val="17375E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19832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latin typeface="Arial Narrow" panose="020B0606020202030204" pitchFamily="34" charset="0"/>
              </a:rPr>
              <a:t/>
            </a:r>
            <a:br>
              <a:rPr lang="ru-RU" sz="3200" b="1" dirty="0" smtClean="0">
                <a:latin typeface="Arial Narrow" panose="020B0606020202030204" pitchFamily="34" charset="0"/>
              </a:rPr>
            </a:br>
            <a:r>
              <a:rPr lang="ru-RU" sz="3200" b="1" dirty="0" smtClean="0">
                <a:latin typeface="Arial Narrow" panose="020B0606020202030204" pitchFamily="34" charset="0"/>
              </a:rPr>
              <a:t>Законодательство </a:t>
            </a:r>
            <a:r>
              <a:rPr lang="ru-RU" sz="3200" b="1" dirty="0">
                <a:latin typeface="Arial Narrow" pitchFamily="34" charset="0"/>
              </a:rPr>
              <a:t>для главного редактора:</a:t>
            </a:r>
            <a:r>
              <a:rPr lang="ru-RU" sz="3200" b="1" dirty="0">
                <a:solidFill>
                  <a:srgbClr val="17375E"/>
                </a:solidFill>
                <a:latin typeface="Arial Narrow" pitchFamily="34" charset="0"/>
              </a:rPr>
              <a:t/>
            </a:r>
            <a:br>
              <a:rPr lang="ru-RU" sz="3200" b="1" dirty="0">
                <a:solidFill>
                  <a:srgbClr val="17375E"/>
                </a:solidFill>
                <a:latin typeface="Arial Narrow" pitchFamily="34" charset="0"/>
              </a:rPr>
            </a:br>
            <a:endParaRPr lang="ru-RU" sz="3200" dirty="0">
              <a:latin typeface="Arial Narrow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072846" cy="4199709"/>
          </a:xfrm>
        </p:spPr>
        <p:txBody>
          <a:bodyPr/>
          <a:lstStyle/>
          <a:p>
            <a:r>
              <a:rPr lang="ru-RU" sz="2800" dirty="0" smtClean="0">
                <a:latin typeface="Arial Narrow" pitchFamily="34" charset="0"/>
              </a:rPr>
              <a:t>Закон РФ </a:t>
            </a:r>
            <a:r>
              <a:rPr lang="ru-RU" sz="2800" dirty="0" smtClean="0">
                <a:latin typeface="Arial Narrow" pitchFamily="34" charset="0"/>
              </a:rPr>
              <a:t>от 27.12.1991 № 2124-1 «О средствах массовой информации»</a:t>
            </a:r>
          </a:p>
          <a:p>
            <a:r>
              <a:rPr lang="ru-RU" sz="2800" dirty="0" smtClean="0">
                <a:latin typeface="Arial Narrow" pitchFamily="34" charset="0"/>
              </a:rPr>
              <a:t>Федеральный закон от 29.12.1994 № 77-ФЗ «Об обязательном экземпляре документов»</a:t>
            </a:r>
          </a:p>
          <a:p>
            <a:r>
              <a:rPr lang="ru-RU" sz="2800" dirty="0" smtClean="0">
                <a:latin typeface="Arial Narrow" pitchFamily="34" charset="0"/>
              </a:rPr>
              <a:t>Федеральный закон от 29.12.2010 № 436-ФЗ «О защите детей от информации, причиняющей вред их здоровью и развитию»</a:t>
            </a:r>
          </a:p>
          <a:p>
            <a:endParaRPr lang="ru-RU" dirty="0">
              <a:latin typeface="Arial Narrow" pitchFamily="34" charset="0"/>
            </a:endParaRPr>
          </a:p>
        </p:txBody>
      </p:sp>
      <p:sp>
        <p:nvSpPr>
          <p:cNvPr id="10255" name="Дата 3"/>
          <p:cNvSpPr>
            <a:spLocks noGrp="1"/>
          </p:cNvSpPr>
          <p:nvPr>
            <p:ph type="dt" sz="half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fld id="{251EB7D3-1094-4FEE-94C0-A0BC21EE691B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2</a:t>
            </a:fld>
            <a:endParaRPr lang="ru-RU" sz="2000" smtClean="0">
              <a:solidFill>
                <a:srgbClr val="17375E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latin typeface="Arial Narrow" panose="020B0606020202030204" pitchFamily="34" charset="0"/>
              </a:rPr>
              <a:t/>
            </a:r>
            <a:br>
              <a:rPr lang="ru-RU" sz="3200" b="1" dirty="0" smtClean="0">
                <a:latin typeface="Arial Narrow" panose="020B0606020202030204" pitchFamily="34" charset="0"/>
              </a:rPr>
            </a:br>
            <a:r>
              <a:rPr lang="ru-RU" sz="3200" b="1" dirty="0">
                <a:latin typeface="Arial Narrow" pitchFamily="34" charset="0"/>
              </a:rPr>
              <a:t>Типовые ошибки при оформлении выходных данных СМИ</a:t>
            </a:r>
            <a:r>
              <a:rPr lang="ru-RU" sz="3200" b="1" dirty="0">
                <a:solidFill>
                  <a:srgbClr val="17375E"/>
                </a:solidFill>
                <a:latin typeface="Arial Narrow" panose="020B0606020202030204" pitchFamily="34" charset="0"/>
              </a:rPr>
              <a:t/>
            </a:r>
            <a:br>
              <a:rPr lang="ru-RU" sz="3200" b="1" dirty="0">
                <a:solidFill>
                  <a:srgbClr val="17375E"/>
                </a:solidFill>
                <a:latin typeface="Arial Narrow" panose="020B0606020202030204" pitchFamily="34" charset="0"/>
              </a:rPr>
            </a:b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072846" cy="4199709"/>
          </a:xfrm>
        </p:spPr>
        <p:txBody>
          <a:bodyPr/>
          <a:lstStyle/>
          <a:p>
            <a:r>
              <a:rPr lang="ru-RU" dirty="0">
                <a:latin typeface="Arial Narrow" pitchFamily="34" charset="0"/>
              </a:rPr>
              <a:t>Не указаны инициалы, фамилия гл. редактора</a:t>
            </a:r>
          </a:p>
          <a:p>
            <a:r>
              <a:rPr lang="ru-RU" dirty="0">
                <a:latin typeface="Arial Narrow" pitchFamily="34" charset="0"/>
              </a:rPr>
              <a:t>Не указан адрес издателя</a:t>
            </a:r>
          </a:p>
          <a:p>
            <a:r>
              <a:rPr lang="ru-RU" dirty="0">
                <a:latin typeface="Arial Narrow" pitchFamily="34" charset="0"/>
              </a:rPr>
              <a:t>Отсутствует дата выхода в свет</a:t>
            </a:r>
          </a:p>
          <a:p>
            <a:r>
              <a:rPr lang="ru-RU" dirty="0">
                <a:latin typeface="Arial Narrow" pitchFamily="34" charset="0"/>
              </a:rPr>
              <a:t>Отсутствует знак информационной продукции СМИ</a:t>
            </a:r>
          </a:p>
          <a:p>
            <a:r>
              <a:rPr lang="ru-RU" dirty="0">
                <a:latin typeface="Arial Narrow" pitchFamily="34" charset="0"/>
              </a:rPr>
              <a:t>Неверно указывается номер и дата свидетельства о регистрации СМИ</a:t>
            </a:r>
          </a:p>
          <a:p>
            <a:endParaRPr lang="ru-RU" dirty="0"/>
          </a:p>
        </p:txBody>
      </p:sp>
      <p:sp>
        <p:nvSpPr>
          <p:cNvPr id="10255" name="Дата 3"/>
          <p:cNvSpPr>
            <a:spLocks noGrp="1"/>
          </p:cNvSpPr>
          <p:nvPr>
            <p:ph type="dt" sz="half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fld id="{251EB7D3-1094-4FEE-94C0-A0BC21EE691B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3</a:t>
            </a:fld>
            <a:endParaRPr lang="ru-RU" sz="2000" smtClean="0">
              <a:solidFill>
                <a:srgbClr val="17375E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4551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latin typeface="Arial Narrow" panose="020B0606020202030204" pitchFamily="34" charset="0"/>
              </a:rPr>
              <a:t/>
            </a:r>
            <a:br>
              <a:rPr lang="ru-RU" sz="3200" b="1" dirty="0" smtClean="0">
                <a:latin typeface="Arial Narrow" panose="020B0606020202030204" pitchFamily="34" charset="0"/>
              </a:rPr>
            </a:br>
            <a:r>
              <a:rPr lang="ru-RU" sz="3200" b="1" dirty="0">
                <a:latin typeface="Arial Narrow" pitchFamily="34" charset="0"/>
              </a:rPr>
              <a:t>Типовые ошибки при оформлении выходных данных СМИ</a:t>
            </a:r>
            <a:r>
              <a:rPr lang="ru-RU" sz="3200" b="1" dirty="0">
                <a:solidFill>
                  <a:srgbClr val="17375E"/>
                </a:solidFill>
                <a:latin typeface="Arial Narrow" panose="020B0606020202030204" pitchFamily="34" charset="0"/>
              </a:rPr>
              <a:t/>
            </a:r>
            <a:br>
              <a:rPr lang="ru-RU" sz="3200" b="1" dirty="0">
                <a:solidFill>
                  <a:srgbClr val="17375E"/>
                </a:solidFill>
                <a:latin typeface="Arial Narrow" panose="020B0606020202030204" pitchFamily="34" charset="0"/>
              </a:rPr>
            </a:br>
            <a:endParaRPr lang="ru-RU" sz="3200" dirty="0"/>
          </a:p>
        </p:txBody>
      </p:sp>
      <p:pic>
        <p:nvPicPr>
          <p:cNvPr id="5" name="Содержимое 4" descr="выхи.jpg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1569385" y="1600200"/>
            <a:ext cx="6320850" cy="45383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255" name="Дата 3"/>
          <p:cNvSpPr>
            <a:spLocks noGrp="1"/>
          </p:cNvSpPr>
          <p:nvPr>
            <p:ph type="dt" sz="half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fld id="{251EB7D3-1094-4FEE-94C0-A0BC21EE691B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4</a:t>
            </a:fld>
            <a:endParaRPr lang="ru-RU" sz="2000" smtClean="0">
              <a:solidFill>
                <a:srgbClr val="17375E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01083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latin typeface="Arial Narrow" panose="020B0606020202030204" pitchFamily="34" charset="0"/>
              </a:rPr>
              <a:t/>
            </a:r>
            <a:br>
              <a:rPr lang="ru-RU" sz="3200" b="1" dirty="0" smtClean="0">
                <a:latin typeface="Arial Narrow" panose="020B0606020202030204" pitchFamily="34" charset="0"/>
              </a:rPr>
            </a:br>
            <a:r>
              <a:rPr lang="ru-RU" sz="3200" b="1" dirty="0" smtClean="0">
                <a:latin typeface="Arial Narrow" panose="020B0606020202030204" pitchFamily="34" charset="0"/>
              </a:rPr>
              <a:t>Знак информационной продукции СМИ</a:t>
            </a:r>
            <a:r>
              <a:rPr lang="ru-RU" sz="3200" b="1" dirty="0">
                <a:solidFill>
                  <a:srgbClr val="17375E"/>
                </a:solidFill>
                <a:latin typeface="Arial Narrow" pitchFamily="34" charset="0"/>
              </a:rPr>
              <a:t/>
            </a:r>
            <a:br>
              <a:rPr lang="ru-RU" sz="3200" b="1" dirty="0">
                <a:solidFill>
                  <a:srgbClr val="17375E"/>
                </a:solidFill>
                <a:latin typeface="Arial Narrow" pitchFamily="34" charset="0"/>
              </a:rPr>
            </a:br>
            <a:endParaRPr lang="ru-RU" sz="3200" dirty="0">
              <a:latin typeface="Arial Narrow" pitchFamily="34" charset="0"/>
            </a:endParaRPr>
          </a:p>
        </p:txBody>
      </p:sp>
      <p:pic>
        <p:nvPicPr>
          <p:cNvPr id="5" name="Содержимое 4" descr="Выхи 2.jpg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1569385" y="1600200"/>
            <a:ext cx="5848068" cy="4198938"/>
          </a:xfrm>
        </p:spPr>
      </p:pic>
      <p:sp>
        <p:nvSpPr>
          <p:cNvPr id="10255" name="Дата 3"/>
          <p:cNvSpPr>
            <a:spLocks noGrp="1"/>
          </p:cNvSpPr>
          <p:nvPr>
            <p:ph type="dt" sz="half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fld id="{251EB7D3-1094-4FEE-94C0-A0BC21EE691B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5</a:t>
            </a:fld>
            <a:endParaRPr lang="ru-RU" sz="2000" smtClean="0">
              <a:solidFill>
                <a:srgbClr val="17375E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49993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latin typeface="Arial Narrow" panose="020B0606020202030204" pitchFamily="34" charset="0"/>
              </a:rPr>
              <a:t/>
            </a:r>
            <a:br>
              <a:rPr lang="ru-RU" sz="3200" b="1" dirty="0" smtClean="0">
                <a:latin typeface="Arial Narrow" panose="020B0606020202030204" pitchFamily="34" charset="0"/>
              </a:rPr>
            </a:br>
            <a:r>
              <a:rPr lang="ru-RU" sz="3200" b="1" dirty="0" smtClean="0">
                <a:latin typeface="Arial Narrow" panose="020B0606020202030204" pitchFamily="34" charset="0"/>
              </a:rPr>
              <a:t>От указания знака информационной продукции СМИ освобождены:</a:t>
            </a:r>
            <a:r>
              <a:rPr lang="ru-RU" sz="3200" b="1" dirty="0">
                <a:solidFill>
                  <a:srgbClr val="17375E"/>
                </a:solidFill>
                <a:latin typeface="Arial Narrow" panose="020B0606020202030204" pitchFamily="34" charset="0"/>
              </a:rPr>
              <a:t/>
            </a:r>
            <a:br>
              <a:rPr lang="ru-RU" sz="3200" b="1" dirty="0">
                <a:solidFill>
                  <a:srgbClr val="17375E"/>
                </a:solidFill>
                <a:latin typeface="Arial Narrow" panose="020B0606020202030204" pitchFamily="34" charset="0"/>
              </a:rPr>
            </a:br>
            <a:endParaRPr lang="ru-RU" sz="3200" dirty="0"/>
          </a:p>
        </p:txBody>
      </p:sp>
      <p:sp>
        <p:nvSpPr>
          <p:cNvPr id="10255" name="Дата 3"/>
          <p:cNvSpPr>
            <a:spLocks noGrp="1"/>
          </p:cNvSpPr>
          <p:nvPr>
            <p:ph type="dt" sz="half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fld id="{251EB7D3-1094-4FEE-94C0-A0BC21EE691B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6</a:t>
            </a:fld>
            <a:endParaRPr lang="ru-RU" sz="2000" smtClean="0">
              <a:solidFill>
                <a:srgbClr val="17375E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Arial Narrow" pitchFamily="34" charset="0"/>
              </a:rPr>
              <a:t>Общественно-политические издания</a:t>
            </a:r>
          </a:p>
          <a:p>
            <a:r>
              <a:rPr lang="ru-RU" dirty="0" smtClean="0">
                <a:latin typeface="Arial Narrow" pitchFamily="34" charset="0"/>
              </a:rPr>
              <a:t>Производственно-практические издания.</a:t>
            </a:r>
          </a:p>
          <a:p>
            <a:endParaRPr lang="ru-RU" dirty="0" smtClean="0">
              <a:latin typeface="Arial Narrow" pitchFamily="34" charset="0"/>
            </a:endParaRP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  <a:latin typeface="Arial Narrow" pitchFamily="34" charset="0"/>
              </a:rPr>
              <a:t>! Издания научной и образовательной тематик </a:t>
            </a:r>
            <a:r>
              <a:rPr lang="ru-RU" b="1" dirty="0" smtClean="0">
                <a:solidFill>
                  <a:srgbClr val="FF0000"/>
                </a:solidFill>
                <a:latin typeface="Arial Narrow" pitchFamily="34" charset="0"/>
              </a:rPr>
              <a:t>обязаны</a:t>
            </a:r>
            <a:r>
              <a:rPr lang="ru-RU" dirty="0" smtClean="0">
                <a:solidFill>
                  <a:srgbClr val="FF0000"/>
                </a:solidFill>
                <a:latin typeface="Arial Narrow" pitchFamily="34" charset="0"/>
              </a:rPr>
              <a:t> ставить знак информационной продукции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  <a:latin typeface="Arial Narrow" pitchFamily="34" charset="0"/>
              </a:rPr>
              <a:t>! Особый порядок распространения печатной продукции с маркировкой 18+</a:t>
            </a:r>
            <a:endParaRPr lang="ru-RU" dirty="0">
              <a:solidFill>
                <a:srgbClr val="FF000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49993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latin typeface="Arial Narrow" panose="020B0606020202030204" pitchFamily="34" charset="0"/>
              </a:rPr>
              <a:t/>
            </a:r>
            <a:br>
              <a:rPr lang="ru-RU" sz="3200" b="1" dirty="0" smtClean="0">
                <a:latin typeface="Arial Narrow" panose="020B0606020202030204" pitchFamily="34" charset="0"/>
              </a:rPr>
            </a:br>
            <a:r>
              <a:rPr lang="ru-RU" sz="3200" b="1" dirty="0" smtClean="0">
                <a:latin typeface="Arial Narrow" panose="020B0606020202030204" pitchFamily="34" charset="0"/>
              </a:rPr>
              <a:t>Соблюдение требований ст. 11 Закона </a:t>
            </a:r>
            <a:br>
              <a:rPr lang="ru-RU" sz="3200" b="1" dirty="0" smtClean="0">
                <a:latin typeface="Arial Narrow" panose="020B0606020202030204" pitchFamily="34" charset="0"/>
              </a:rPr>
            </a:br>
            <a:r>
              <a:rPr lang="ru-RU" sz="3200" b="1" dirty="0" smtClean="0">
                <a:latin typeface="Arial Narrow" panose="020B0606020202030204" pitchFamily="34" charset="0"/>
              </a:rPr>
              <a:t>«О СМИ»:</a:t>
            </a:r>
            <a:r>
              <a:rPr lang="ru-RU" sz="3200" b="1" dirty="0">
                <a:solidFill>
                  <a:srgbClr val="17375E"/>
                </a:solidFill>
                <a:latin typeface="Arial Narrow" panose="020B0606020202030204" pitchFamily="34" charset="0"/>
              </a:rPr>
              <a:t/>
            </a:r>
            <a:br>
              <a:rPr lang="ru-RU" sz="3200" b="1" dirty="0">
                <a:solidFill>
                  <a:srgbClr val="17375E"/>
                </a:solidFill>
                <a:latin typeface="Arial Narrow" panose="020B0606020202030204" pitchFamily="34" charset="0"/>
              </a:rPr>
            </a:br>
            <a:endParaRPr lang="ru-RU" sz="3200" dirty="0"/>
          </a:p>
        </p:txBody>
      </p:sp>
      <p:sp>
        <p:nvSpPr>
          <p:cNvPr id="10255" name="Дата 3"/>
          <p:cNvSpPr>
            <a:spLocks noGrp="1"/>
          </p:cNvSpPr>
          <p:nvPr>
            <p:ph type="dt" sz="half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fld id="{251EB7D3-1094-4FEE-94C0-A0BC21EE691B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7</a:t>
            </a:fld>
            <a:endParaRPr lang="ru-RU" sz="2000" smtClean="0">
              <a:solidFill>
                <a:srgbClr val="17375E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66626" y="142109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sz="2800" dirty="0" smtClean="0">
                <a:latin typeface="Arial Narrow" pitchFamily="34" charset="0"/>
              </a:rPr>
              <a:t>Письменное уведомление регистрирующего органа (</a:t>
            </a:r>
            <a:r>
              <a:rPr lang="ru-RU" sz="2800" dirty="0" err="1" smtClean="0">
                <a:latin typeface="Arial Narrow" pitchFamily="34" charset="0"/>
              </a:rPr>
              <a:t>Роскомнадзора</a:t>
            </a:r>
            <a:r>
              <a:rPr lang="ru-RU" sz="2800" dirty="0" smtClean="0">
                <a:latin typeface="Arial Narrow" pitchFamily="34" charset="0"/>
              </a:rPr>
              <a:t>) об изменении:</a:t>
            </a:r>
          </a:p>
          <a:p>
            <a:r>
              <a:rPr lang="ru-RU" sz="2800" dirty="0" smtClean="0">
                <a:latin typeface="Arial Narrow" pitchFamily="34" charset="0"/>
              </a:rPr>
              <a:t>места нахождения учредителя и (или) редакции, </a:t>
            </a:r>
          </a:p>
          <a:p>
            <a:r>
              <a:rPr lang="ru-RU" sz="2800" dirty="0" smtClean="0">
                <a:latin typeface="Arial Narrow" pitchFamily="34" charset="0"/>
              </a:rPr>
              <a:t>периодичности выпуска и </a:t>
            </a:r>
          </a:p>
          <a:p>
            <a:r>
              <a:rPr lang="ru-RU" sz="2800" dirty="0" smtClean="0">
                <a:latin typeface="Arial Narrow" pitchFamily="34" charset="0"/>
              </a:rPr>
              <a:t>максимального объема средства массовой информации, </a:t>
            </a:r>
          </a:p>
          <a:p>
            <a:r>
              <a:rPr lang="ru-RU" sz="2800" dirty="0" smtClean="0">
                <a:latin typeface="Arial Narrow" pitchFamily="34" charset="0"/>
              </a:rPr>
              <a:t>принятия решения о прекращении, приостановлении или возобновлении деятельности средства массовой информации</a:t>
            </a:r>
          </a:p>
          <a:p>
            <a:pPr>
              <a:buNone/>
            </a:pPr>
            <a:r>
              <a:rPr lang="ru-RU" sz="2800" b="1" u="sng" dirty="0" smtClean="0">
                <a:latin typeface="Arial Narrow" pitchFamily="34" charset="0"/>
              </a:rPr>
              <a:t>подается в течение месяца со дня изменения!!!</a:t>
            </a:r>
            <a:endParaRPr lang="ru-RU" sz="2800" b="1" u="sng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49993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latin typeface="Arial Narrow" panose="020B0606020202030204" pitchFamily="34" charset="0"/>
              </a:rPr>
              <a:t/>
            </a:r>
            <a:br>
              <a:rPr lang="ru-RU" sz="3200" b="1" dirty="0" smtClean="0">
                <a:latin typeface="Arial Narrow" panose="020B0606020202030204" pitchFamily="34" charset="0"/>
              </a:rPr>
            </a:br>
            <a:r>
              <a:rPr lang="ru-RU" sz="3200" b="1" dirty="0" smtClean="0">
                <a:latin typeface="Arial Narrow" panose="020B0606020202030204" pitchFamily="34" charset="0"/>
              </a:rPr>
              <a:t>Административная ответственность</a:t>
            </a:r>
            <a:r>
              <a:rPr lang="ru-RU" sz="3200" b="1" dirty="0">
                <a:solidFill>
                  <a:srgbClr val="17375E"/>
                </a:solidFill>
                <a:latin typeface="Arial Narrow" pitchFamily="34" charset="0"/>
              </a:rPr>
              <a:t/>
            </a:r>
            <a:br>
              <a:rPr lang="ru-RU" sz="3200" b="1" dirty="0">
                <a:solidFill>
                  <a:srgbClr val="17375E"/>
                </a:solidFill>
                <a:latin typeface="Arial Narrow" pitchFamily="34" charset="0"/>
              </a:rPr>
            </a:br>
            <a:endParaRPr lang="ru-RU" sz="3200" dirty="0">
              <a:latin typeface="Arial Narrow" pitchFamily="34" charset="0"/>
            </a:endParaRPr>
          </a:p>
        </p:txBody>
      </p:sp>
      <p:sp>
        <p:nvSpPr>
          <p:cNvPr id="10255" name="Дата 3"/>
          <p:cNvSpPr>
            <a:spLocks noGrp="1"/>
          </p:cNvSpPr>
          <p:nvPr>
            <p:ph type="dt" sz="half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fld id="{251EB7D3-1094-4FEE-94C0-A0BC21EE691B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8</a:t>
            </a:fld>
            <a:endParaRPr lang="ru-RU" sz="2000" smtClean="0">
              <a:solidFill>
                <a:srgbClr val="17375E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769962" y="1600200"/>
            <a:ext cx="3916837" cy="4525963"/>
          </a:xfrm>
        </p:spPr>
        <p:txBody>
          <a:bodyPr/>
          <a:lstStyle/>
          <a:p>
            <a:pPr>
              <a:buNone/>
            </a:pPr>
            <a:r>
              <a:rPr lang="ru-RU" sz="2400" b="1" u="sng" dirty="0" smtClean="0">
                <a:latin typeface="Arial Narrow" pitchFamily="34" charset="0"/>
              </a:rPr>
              <a:t>Ст. 13.22 </a:t>
            </a:r>
            <a:r>
              <a:rPr lang="ru-RU" sz="2400" b="1" u="sng" dirty="0" err="1" smtClean="0">
                <a:latin typeface="Arial Narrow" pitchFamily="34" charset="0"/>
              </a:rPr>
              <a:t>КоАП</a:t>
            </a:r>
            <a:r>
              <a:rPr lang="ru-RU" sz="2400" b="1" u="sng" dirty="0" smtClean="0">
                <a:latin typeface="Arial Narrow" pitchFamily="34" charset="0"/>
              </a:rPr>
              <a:t> РФ: </a:t>
            </a:r>
          </a:p>
          <a:p>
            <a:pPr>
              <a:buNone/>
            </a:pPr>
            <a:r>
              <a:rPr lang="ru-RU" sz="2000" b="1" dirty="0" smtClean="0">
                <a:latin typeface="Arial Narrow" pitchFamily="34" charset="0"/>
              </a:rPr>
              <a:t>на должностных лиц </a:t>
            </a:r>
            <a:r>
              <a:rPr lang="ru-RU" sz="2000" dirty="0" smtClean="0">
                <a:latin typeface="Arial Narrow" pitchFamily="34" charset="0"/>
              </a:rPr>
              <a:t>-  предупреждение или штраф от 500 до 1000 рублей с конфискацией или без таковой; </a:t>
            </a:r>
          </a:p>
          <a:p>
            <a:pPr>
              <a:buNone/>
            </a:pPr>
            <a:r>
              <a:rPr lang="ru-RU" sz="2400" b="1" u="sng" dirty="0" smtClean="0">
                <a:latin typeface="Arial Narrow" pitchFamily="34" charset="0"/>
              </a:rPr>
              <a:t>Ст. 13.23 </a:t>
            </a:r>
            <a:r>
              <a:rPr lang="ru-RU" sz="2400" b="1" u="sng" dirty="0" err="1" smtClean="0">
                <a:latin typeface="Arial Narrow" pitchFamily="34" charset="0"/>
              </a:rPr>
              <a:t>КоАП</a:t>
            </a:r>
            <a:r>
              <a:rPr lang="ru-RU" sz="2400" b="1" u="sng" dirty="0" smtClean="0">
                <a:latin typeface="Arial Narrow" pitchFamily="34" charset="0"/>
              </a:rPr>
              <a:t> РФ:</a:t>
            </a:r>
          </a:p>
          <a:p>
            <a:pPr>
              <a:buNone/>
            </a:pPr>
            <a:r>
              <a:rPr lang="ru-RU" sz="2000" b="1" dirty="0" smtClean="0">
                <a:latin typeface="Arial Narrow" pitchFamily="34" charset="0"/>
              </a:rPr>
              <a:t>на должностных лиц </a:t>
            </a:r>
            <a:r>
              <a:rPr lang="ru-RU" sz="2000" dirty="0" smtClean="0">
                <a:latin typeface="Arial Narrow" pitchFamily="34" charset="0"/>
              </a:rPr>
              <a:t>– </a:t>
            </a:r>
          </a:p>
          <a:p>
            <a:pPr>
              <a:buNone/>
            </a:pPr>
            <a:r>
              <a:rPr lang="ru-RU" sz="2000" dirty="0" smtClean="0">
                <a:latin typeface="Arial Narrow" pitchFamily="34" charset="0"/>
              </a:rPr>
              <a:t>	Штраф от 1000 до 2000;</a:t>
            </a:r>
          </a:p>
          <a:p>
            <a:pPr>
              <a:buNone/>
            </a:pPr>
            <a:r>
              <a:rPr lang="ru-RU" sz="2000" b="1" dirty="0" smtClean="0">
                <a:latin typeface="Arial Narrow" pitchFamily="34" charset="0"/>
              </a:rPr>
              <a:t>на юридических лиц </a:t>
            </a:r>
            <a:r>
              <a:rPr lang="ru-RU" sz="2000" dirty="0" smtClean="0">
                <a:latin typeface="Arial Narrow" pitchFamily="34" charset="0"/>
              </a:rPr>
              <a:t>– </a:t>
            </a:r>
          </a:p>
          <a:p>
            <a:pPr>
              <a:buNone/>
            </a:pPr>
            <a:r>
              <a:rPr lang="ru-RU" sz="2000" dirty="0" smtClean="0">
                <a:latin typeface="Arial Narrow" pitchFamily="34" charset="0"/>
              </a:rPr>
              <a:t>	Штраф от 10000 до 20000 рублей.</a:t>
            </a:r>
            <a:endParaRPr lang="ru-RU" sz="2000" dirty="0">
              <a:latin typeface="Arial Narrow" pitchFamily="34" charset="0"/>
            </a:endParaRPr>
          </a:p>
        </p:txBody>
      </p:sp>
      <p:pic>
        <p:nvPicPr>
          <p:cNvPr id="5" name="Содержимое 7" descr="ruble-955990_1920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1989694"/>
            <a:ext cx="4038600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49993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22811</TotalTime>
  <Words>231</Words>
  <Application>Microsoft Office PowerPoint</Application>
  <PresentationFormat>Экран (4:3)</PresentationFormat>
  <Paragraphs>58</Paragraphs>
  <Slides>10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 Статистика по нарушениям за 9 месяцев 2018 года в печатных СМИ:</vt:lpstr>
      <vt:lpstr> Законодательство для главного редактора: </vt:lpstr>
      <vt:lpstr> Типовые ошибки при оформлении выходных данных СМИ </vt:lpstr>
      <vt:lpstr> Типовые ошибки при оформлении выходных данных СМИ </vt:lpstr>
      <vt:lpstr> Знак информационной продукции СМИ </vt:lpstr>
      <vt:lpstr> От указания знака информационной продукции СМИ освобождены: </vt:lpstr>
      <vt:lpstr> Соблюдение требований ст. 11 Закона  «О СМИ»: </vt:lpstr>
      <vt:lpstr> Административная ответственность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Бобрышев Владимир Сергеевич</dc:creator>
  <cp:lastModifiedBy>Ирина Борисовна Толстошеина</cp:lastModifiedBy>
  <cp:revision>915</cp:revision>
  <cp:lastPrinted>2017-06-05T11:32:57Z</cp:lastPrinted>
  <dcterms:created xsi:type="dcterms:W3CDTF">2015-01-29T07:54:40Z</dcterms:created>
  <dcterms:modified xsi:type="dcterms:W3CDTF">2018-11-07T13:13:04Z</dcterms:modified>
</cp:coreProperties>
</file>