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0" autoAdjust="0"/>
  </p:normalViewPr>
  <p:slideViewPr>
    <p:cSldViewPr>
      <p:cViewPr varScale="1">
        <p:scale>
          <a:sx n="89" d="100"/>
          <a:sy n="89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3EE5-CD33-4687-8227-55A0ADECD36E}" type="datetimeFigureOut">
              <a:rPr lang="en-US"/>
              <a:pPr>
                <a:defRPr/>
              </a:pPr>
              <a:t>10/20/2016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526B-8D05-445E-924D-61F71368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210B-C22D-495F-9367-D8B5E88A1C81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B6F1-3B40-417A-BF0D-1CA820EF3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FF3C-C169-46DF-9B31-EA760D7617AA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9D5A-F80B-4379-B86D-028A131CD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46C4-FF93-4E6E-BB0E-650B68E7F97A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72E1-E659-4125-B374-94A80A192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5D96-4BFE-4FCD-B83D-11D90EB61914}" type="datetimeFigureOut">
              <a:rPr lang="en-US"/>
              <a:pPr>
                <a:defRPr/>
              </a:pPr>
              <a:t>10/20/2016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DB34-AB2E-470B-A255-523FEC0D8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4CC3-CB92-4491-997B-4A53A96C72A6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C50FC-4903-46FC-8F0C-DD5894CA0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85F08-7050-4A0E-A4B5-44783503BA4F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2878-E7C8-42E7-B2FA-74C450263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46D4-7E39-4A66-BEAA-70D51634F949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22209-8915-4A34-8A69-A9F870C56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E1CD-F0D3-4819-9E21-14938EC29834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F4D2-CDB7-4019-B32F-FAFADDF7F9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B873-6DA0-42E8-94E7-3037C14C0B5E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CE30-60F3-4C7F-8DA2-824A47B8A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07D9-BA03-4125-970F-CFC9FEB2932B}" type="datetimeFigureOut">
              <a:rPr lang="en-US"/>
              <a:pPr>
                <a:defRPr/>
              </a:pPr>
              <a:t>10/20/2016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84484-9122-424F-BE92-E445903B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86A4E7-C8E3-4832-AE13-687A4034FD0A}" type="datetimeFigureOut">
              <a:rPr lang="en-US"/>
              <a:pPr>
                <a:defRPr/>
              </a:pPr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39E799-240B-4449-94B3-333E3C08D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3" r:id="rId3"/>
    <p:sldLayoutId id="2147483970" r:id="rId4"/>
    <p:sldLayoutId id="2147483969" r:id="rId5"/>
    <p:sldLayoutId id="2147483968" r:id="rId6"/>
    <p:sldLayoutId id="2147483967" r:id="rId7"/>
    <p:sldLayoutId id="2147483966" r:id="rId8"/>
    <p:sldLayoutId id="2147483974" r:id="rId9"/>
    <p:sldLayoutId id="2147483965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844824"/>
            <a:ext cx="6624736" cy="22159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Анализ типичных нарушений законодательства операторами, являющимися государственными или </a:t>
            </a:r>
            <a:r>
              <a:rPr lang="ru-RU" sz="2400" b="1">
                <a:solidFill>
                  <a:srgbClr val="FF0000"/>
                </a:solidFill>
                <a:latin typeface="+mn-lt"/>
                <a:cs typeface="+mn-cs"/>
              </a:rPr>
              <a:t>муниципальными органами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+mn-cs"/>
              </a:rPr>
              <a:t>власти в Центральном федеральном округе</a:t>
            </a: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13316" name="Рисунок 5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61963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59131" y="4209241"/>
            <a:ext cx="4684869" cy="2636912"/>
          </a:xfrm>
          <a:prstGeom prst="rect">
            <a:avLst/>
          </a:prstGeom>
          <a:effectLst>
            <a:glow>
              <a:schemeClr val="accent1"/>
            </a:glow>
            <a:softEdge rad="6350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3667205" cy="882119"/>
          </a:xfrm>
          <a:noFill/>
          <a:ln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/>
              <a:t>Начальник отдела по защите прав субъектов персональных данных, надзора в сфере массовых коммуникаций и информационных технологий Управления Роскомнадзора по Ивановской области В.А. Костин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750" y="1604963"/>
            <a:ext cx="8135938" cy="4586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  <a:cs typeface="+mn-cs"/>
              </a:rPr>
              <a:t>Федеральный </a:t>
            </a:r>
            <a:r>
              <a:rPr lang="ru-RU" sz="2000" b="1" dirty="0">
                <a:latin typeface="+mn-lt"/>
                <a:cs typeface="+mn-cs"/>
              </a:rPr>
              <a:t>закон от 27.07.2006 г. № 152-ФЗ «О персональных данных</a:t>
            </a:r>
            <a:r>
              <a:rPr lang="ru-RU" sz="2000" b="1" dirty="0">
                <a:latin typeface="+mn-lt"/>
                <a:cs typeface="+mn-cs"/>
              </a:rPr>
              <a:t>»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  <a:cs typeface="+mn-cs"/>
              </a:rPr>
              <a:t>Постановление </a:t>
            </a:r>
            <a:r>
              <a:rPr lang="ru-RU" sz="2000" b="1" dirty="0">
                <a:latin typeface="+mn-lt"/>
                <a:cs typeface="+mn-cs"/>
              </a:rPr>
              <a:t>Правительства Российской Федерации от 21 марта 2012 г. № 211 «Об утверждении Перечня мер, направленных на обеспечение выполнения обязанностей, предусмотренных Федеральным законом «О персональных данных» и принятыми в соответствии с ним нормативными правовыми актами, операторами, являющимися государственными или муниципальными органами</a:t>
            </a:r>
            <a:r>
              <a:rPr lang="ru-RU" sz="2000" b="1" dirty="0">
                <a:latin typeface="+mn-lt"/>
                <a:cs typeface="+mn-cs"/>
              </a:rPr>
              <a:t>»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  <a:cs typeface="+mn-cs"/>
              </a:rPr>
              <a:t>Постановление Правительства Российской Федерации от 15.09. 2008 № 687 "Об особенностях обработки персональных данных, осуществляемой без использования средств автоматизации"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1982" y="715343"/>
            <a:ext cx="6892466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+mn-lt"/>
                <a:cs typeface="+mn-cs"/>
              </a:rPr>
              <a:t>Нарушения нормативно-правовых актов в сфере обработки персональных данных</a:t>
            </a:r>
            <a:endParaRPr lang="ru-RU" sz="22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/>
          <p:cNvPicPr>
            <a:picLocks noChangeAspect="1"/>
          </p:cNvPicPr>
          <p:nvPr/>
        </p:nvPicPr>
        <p:blipFill>
          <a:blip r:embed="rId3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1982" y="764704"/>
            <a:ext cx="6892466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+mn-lt"/>
                <a:cs typeface="+mn-cs"/>
              </a:rPr>
              <a:t>Нарушения нормативно-правовых актов в сфере обработки персональных данных  (продолжение)</a:t>
            </a:r>
            <a:endParaRPr lang="ru-RU" sz="22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15365" name="Объект 6"/>
          <p:cNvGraphicFramePr>
            <a:graphicFrameLocks noGrp="1"/>
          </p:cNvGraphicFramePr>
          <p:nvPr>
            <p:ph sz="quarter" idx="13"/>
          </p:nvPr>
        </p:nvGraphicFramePr>
        <p:xfrm>
          <a:off x="1065213" y="2154238"/>
          <a:ext cx="7445375" cy="3575050"/>
        </p:xfrm>
        <a:graphic>
          <a:graphicData uri="http://schemas.openxmlformats.org/presentationml/2006/ole">
            <p:oleObj spid="_x0000_s15365" r:id="rId4" imgW="7443861" imgH="357866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</p:nvPr>
        </p:nvGraphicFramePr>
        <p:xfrm>
          <a:off x="1116013" y="2060575"/>
          <a:ext cx="6551612" cy="4630738"/>
        </p:xfrm>
        <a:graphic>
          <a:graphicData uri="http://schemas.openxmlformats.org/drawingml/2006/table">
            <a:tbl>
              <a:tblPr/>
              <a:tblGrid>
                <a:gridCol w="773112"/>
                <a:gridCol w="4267200"/>
                <a:gridCol w="151130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 п/п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 нарушаемой статьи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Процентное соотношение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Представление в уполномоченный орган уведомления об обработке персональных данных, содержащего неполные и (или) недостоверные сведения (ч. 3 ст. 22 Закона)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Непредставление в уполномоченный орган сведений об изменении информации, содержащейся в уведомлении об обработке персональных данных (ч. 7 ст.22 Закона)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Непредставление в уполномоченный орган операторами, которые осуществляли обработку персональных данных до 1 июля 2011 года, изменений информации, содержащейся в уведомлении об обработке персональных данных, не позднее 1 января 2013 года (ч. 2.1 ст.25 Закона)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Несоблюдение оператором установленных требований обработки персональных данных после достижения цели обработки (ч. 4 ст. 21 Закона)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6FD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Calibri" pitchFamily="34" charset="0"/>
                          <a:cs typeface="Times New Roman" pitchFamily="18" charset="0"/>
                        </a:rPr>
                        <a:t>Прочие статьи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ECFA"/>
                    </a:solidFill>
                  </a:tcPr>
                </a:tc>
              </a:tr>
            </a:tbl>
          </a:graphicData>
        </a:graphic>
      </p:graphicFrame>
      <p:pic>
        <p:nvPicPr>
          <p:cNvPr id="16415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63688" y="614298"/>
            <a:ext cx="6336704" cy="14465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типичные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требований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27.07.2006 г. № 152-ФЗ «О персональных данных»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62471" y="544324"/>
            <a:ext cx="6336704" cy="14465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типичные нарушения Постановления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21 марта 2012 г. № 211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+mn-lt"/>
              <a:cs typeface="+mn-cs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</p:nvPr>
        </p:nvGraphicFramePr>
        <p:xfrm>
          <a:off x="1258888" y="1844675"/>
          <a:ext cx="6400800" cy="4344988"/>
        </p:xfrm>
        <a:graphic>
          <a:graphicData uri="http://schemas.openxmlformats.org/drawingml/2006/table">
            <a:tbl>
              <a:tblPr/>
              <a:tblGrid>
                <a:gridCol w="792162"/>
                <a:gridCol w="5608638"/>
              </a:tblGrid>
              <a:tr h="268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№ п/п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 нарушаемого перечня мер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9F7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Непринятие государственным или муниципальным органом мер по назначению ответственного за организацию обработки персональных данных из числа служащих данного органа ((п.п. а) п. 1 Перечня)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Непринятие государственным или муниципальным органом мер по утверждению документов, регламентирующих обработку персональных данных ((п.п. б) п.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Несоблюдение государственным или муниципальным органом требований в части осуществления внутреннего контроля соответствия обработки персональных данных установленным требованиям ((п.п. д) п. 1 Перечня)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145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Несоблюдение государственным или муниципальным органом установленных требований по ознакомлению служащих, непосредственно осуществляющих обработку персональных данных, с положениями законодательства Российской Федерации о персональных данных, в том числе с требованиями к защите персональных данных ((п.п. е) п.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395288" y="263525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304023"/>
            <a:ext cx="6336704" cy="178510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типичные нарушения Постановления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от15.09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2008 № 687 "Об особенностях обработки персональных данных, осуществляемой без использования средств автоматизации" </a:t>
            </a:r>
            <a:endParaRPr lang="ru-RU" sz="2200" b="1" dirty="0">
              <a:latin typeface="+mn-lt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</p:nvPr>
        </p:nvGraphicFramePr>
        <p:xfrm>
          <a:off x="827088" y="2427288"/>
          <a:ext cx="7632700" cy="395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489"/>
                <a:gridCol w="6860359"/>
              </a:tblGrid>
              <a:tr h="355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нарушаемых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пунктов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087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1.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/>
                        <a:t>Несоблюдение оператором требований по информированию лиц, осуществляющих обработку персональных данных без использования средств автоматизации (п. 6 Положения)</a:t>
                      </a:r>
                      <a:endParaRPr lang="ru-RU" sz="1800" b="0" dirty="0"/>
                    </a:p>
                  </a:txBody>
                  <a:tcPr/>
                </a:tc>
              </a:tr>
              <a:tr h="2457258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2.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/>
                        <a:t>Обработка персональных данных, осуществляемая без использования средств автоматизации, должна осуществляться таким образом, чтобы в отношении каждой категории персональных данных можно было определить места хранения персональных данных (материальных носителей) и установить перечень лиц, осуществляющих обработку персональных данных либо имеющих к ним доступ</a:t>
                      </a:r>
                    </a:p>
                    <a:p>
                      <a:pPr algn="just"/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9672" y="314720"/>
            <a:ext cx="6892466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cs typeface="+mn-cs"/>
              </a:rPr>
              <a:t>Основные выводы и предложения</a:t>
            </a:r>
            <a:endParaRPr lang="ru-RU" sz="36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827088" y="3975100"/>
            <a:ext cx="74041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rebuchet MS" pitchFamily="34" charset="0"/>
              </a:rPr>
              <a:t>Операторы предоставляют свой пакет документов или же пакет документов, разработанный сторонней организацией. Работы по координации при подготовке документов со стороны структурных подразделений, отвечающих за работу с органами МСУ, не существует.</a:t>
            </a:r>
          </a:p>
          <a:p>
            <a:pPr algn="just"/>
            <a:endParaRPr lang="ru-RU" sz="1600">
              <a:latin typeface="Trebuchet MS" pitchFamily="34" charset="0"/>
            </a:endParaRPr>
          </a:p>
          <a:p>
            <a:pPr algn="ctr"/>
            <a:r>
              <a:rPr lang="ru-RU" sz="2000" b="1">
                <a:solidFill>
                  <a:srgbClr val="00B050"/>
                </a:solidFill>
                <a:latin typeface="Trebuchet MS" pitchFamily="34" charset="0"/>
              </a:rPr>
              <a:t>Основное предложение: организовать системную работу с органами местного самоуправления через структурные подразделения областных администраций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827088" y="3068638"/>
            <a:ext cx="7416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rebuchet MS" pitchFamily="34" charset="0"/>
              </a:rPr>
              <a:t>Исполнение законодательства в сфере персональных данных воспринимается операторами как дополнительная нагрузка, часто имеющая характер формального подхода . </a:t>
            </a:r>
          </a:p>
        </p:txBody>
      </p:sp>
      <p:sp>
        <p:nvSpPr>
          <p:cNvPr id="19463" name="TextBox 5"/>
          <p:cNvSpPr txBox="1">
            <a:spLocks noChangeArrowheads="1"/>
          </p:cNvSpPr>
          <p:nvPr/>
        </p:nvSpPr>
        <p:spPr bwMode="auto">
          <a:xfrm>
            <a:off x="827088" y="1916113"/>
            <a:ext cx="74136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rebuchet MS" pitchFamily="34" charset="0"/>
              </a:rPr>
              <a:t>Выявляемые ТО Роскомнадзора нарушения связаны с несоответствием предоставляемой информацией в уведомлениях и информационных письмах и «реальным положением дел» при обработке персональных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/>
          </p:cNvPicPr>
          <p:nvPr/>
        </p:nvPicPr>
        <p:blipFill>
          <a:blip r:embed="rId2"/>
          <a:srcRect l="22099" t="11127" r="22943" b="10442"/>
          <a:stretch>
            <a:fillRect/>
          </a:stretch>
        </p:blipFill>
        <p:spPr bwMode="auto">
          <a:xfrm>
            <a:off x="457200" y="404813"/>
            <a:ext cx="10858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4869160"/>
            <a:ext cx="6892466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latin typeface="+mn-lt"/>
                <a:cs typeface="+mn-cs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63688" y="373733"/>
            <a:ext cx="6203332" cy="438110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618</TotalTime>
  <Words>536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работы по активизации наполняемости Реестра операторов, осуществляющих обработку персональных данных, территориальными органами Роскомнадзора Центрального федерального округа»</dc:title>
  <dc:creator>v.semenenko</dc:creator>
  <cp:lastModifiedBy>Mesherykova</cp:lastModifiedBy>
  <cp:revision>40</cp:revision>
  <cp:lastPrinted>2016-10-13T11:02:50Z</cp:lastPrinted>
  <dcterms:created xsi:type="dcterms:W3CDTF">2016-06-08T11:54:25Z</dcterms:created>
  <dcterms:modified xsi:type="dcterms:W3CDTF">2016-10-20T07:59:15Z</dcterms:modified>
</cp:coreProperties>
</file>