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3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theme/themeOverride4.xml" ContentType="application/vnd.openxmlformats-officedocument.themeOverride+xml"/>
  <Override PartName="/ppt/notesSlides/notesSlide5.xml" ContentType="application/vnd.openxmlformats-officedocument.presentationml.notesSlide+xml"/>
  <Override PartName="/ppt/theme/themeOverride5.xml" ContentType="application/vnd.openxmlformats-officedocument.themeOverride+xml"/>
  <Override PartName="/ppt/notesSlides/notesSlide6.xml" ContentType="application/vnd.openxmlformats-officedocument.presentationml.notesSlide+xml"/>
  <Override PartName="/ppt/theme/themeOverride6.xml" ContentType="application/vnd.openxmlformats-officedocument.themeOverride+xml"/>
  <Override PartName="/ppt/notesSlides/notesSlide7.xml" ContentType="application/vnd.openxmlformats-officedocument.presentationml.notesSlide+xml"/>
  <Override PartName="/ppt/theme/themeOverride7.xml" ContentType="application/vnd.openxmlformats-officedocument.themeOverride+xml"/>
  <Override PartName="/ppt/notesSlides/notesSlide8.xml" ContentType="application/vnd.openxmlformats-officedocument.presentationml.notesSlide+xml"/>
  <Override PartName="/ppt/theme/themeOverride8.xml" ContentType="application/vnd.openxmlformats-officedocument.themeOverride+xml"/>
  <Override PartName="/ppt/notesSlides/notesSlide9.xml" ContentType="application/vnd.openxmlformats-officedocument.presentationml.notesSlide+xml"/>
  <Override PartName="/ppt/theme/themeOverride9.xml" ContentType="application/vnd.openxmlformats-officedocument.themeOverride+xml"/>
  <Override PartName="/ppt/notesSlides/notesSlide10.xml" ContentType="application/vnd.openxmlformats-officedocument.presentationml.notesSlide+xml"/>
  <Override PartName="/ppt/theme/themeOverride10.xml" ContentType="application/vnd.openxmlformats-officedocument.themeOverride+xml"/>
  <Override PartName="/ppt/notesSlides/notesSlide11.xml" ContentType="application/vnd.openxmlformats-officedocument.presentationml.notesSlide+xml"/>
  <Override PartName="/ppt/theme/themeOverride11.xml" ContentType="application/vnd.openxmlformats-officedocument.themeOverride+xml"/>
  <Override PartName="/ppt/notesSlides/notesSlide12.xml" ContentType="application/vnd.openxmlformats-officedocument.presentationml.notesSlide+xml"/>
  <Override PartName="/ppt/theme/themeOverride12.xml" ContentType="application/vnd.openxmlformats-officedocument.themeOverride+xml"/>
  <Override PartName="/ppt/notesSlides/notesSlide13.xml" ContentType="application/vnd.openxmlformats-officedocument.presentationml.notesSlide+xml"/>
  <Override PartName="/ppt/theme/themeOverride13.xml" ContentType="application/vnd.openxmlformats-officedocument.themeOverr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2"/>
    <p:sldId id="370" r:id="rId3"/>
    <p:sldId id="379" r:id="rId4"/>
    <p:sldId id="378" r:id="rId5"/>
    <p:sldId id="372" r:id="rId6"/>
    <p:sldId id="373" r:id="rId7"/>
    <p:sldId id="383" r:id="rId8"/>
    <p:sldId id="374" r:id="rId9"/>
    <p:sldId id="376" r:id="rId10"/>
    <p:sldId id="380" r:id="rId11"/>
    <p:sldId id="381" r:id="rId12"/>
    <p:sldId id="382" r:id="rId13"/>
    <p:sldId id="377" r:id="rId14"/>
    <p:sldId id="384" r:id="rId15"/>
    <p:sldId id="258" r:id="rId16"/>
  </p:sldIdLst>
  <p:sldSz cx="9144000" cy="6858000" type="screen4x3"/>
  <p:notesSz cx="9947275" cy="6858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156">
          <p15:clr>
            <a:srgbClr val="A4A3A4"/>
          </p15:clr>
        </p15:guide>
        <p15:guide id="2" orient="horz" pos="3997">
          <p15:clr>
            <a:srgbClr val="A4A3A4"/>
          </p15:clr>
        </p15:guide>
        <p15:guide id="3" orient="horz" pos="164">
          <p15:clr>
            <a:srgbClr val="A4A3A4"/>
          </p15:clr>
        </p15:guide>
        <p15:guide id="4" pos="189">
          <p15:clr>
            <a:srgbClr val="A4A3A4"/>
          </p15:clr>
        </p15:guide>
        <p15:guide id="5" pos="2880">
          <p15:clr>
            <a:srgbClr val="A4A3A4"/>
          </p15:clr>
        </p15:guide>
        <p15:guide id="6" pos="557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DD1FF"/>
    <a:srgbClr val="17375E"/>
    <a:srgbClr val="00AEEF"/>
    <a:srgbClr val="CCE9AD"/>
    <a:srgbClr val="4F60DB"/>
    <a:srgbClr val="FF7C5D"/>
    <a:srgbClr val="FFFFB9"/>
    <a:srgbClr val="00B8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006" autoAdjust="0"/>
    <p:restoredTop sz="93108" autoAdjust="0"/>
  </p:normalViewPr>
  <p:slideViewPr>
    <p:cSldViewPr snapToGrid="0">
      <p:cViewPr varScale="1">
        <p:scale>
          <a:sx n="108" d="100"/>
          <a:sy n="108" d="100"/>
        </p:scale>
        <p:origin x="1968" y="108"/>
      </p:cViewPr>
      <p:guideLst>
        <p:guide orient="horz" pos="4156"/>
        <p:guide orient="horz" pos="3997"/>
        <p:guide orient="horz" pos="164"/>
        <p:guide pos="189"/>
        <p:guide pos="2880"/>
        <p:guide pos="557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7589548535399098"/>
          <c:y val="7.1243252460503115E-2"/>
          <c:w val="0.24191601099940316"/>
          <c:h val="0.46508236130183395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1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Содержательные нарушения (злоупотребление свободой массовой информации, выход в свет незарегистрированного СМИ)</c:v>
                </c:pt>
                <c:pt idx="1">
                  <c:v>Невыход в свет более 1 года</c:v>
                </c:pt>
                <c:pt idx="2">
                  <c:v>Непредоставление обязательного экземпляра</c:v>
                </c:pt>
                <c:pt idx="3">
                  <c:v>иные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</c:v>
                </c:pt>
                <c:pt idx="1">
                  <c:v>4</c:v>
                </c:pt>
                <c:pt idx="2">
                  <c:v>4</c:v>
                </c:pt>
                <c:pt idx="3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0706852130669818"/>
          <c:y val="0.60756886622284012"/>
          <c:w val="0.77327679692306095"/>
          <c:h val="0.3410133705236896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0.49874</cdr:x>
      <cdr:y>0.0333</cdr:y>
    </cdr:from>
    <cdr:to>
      <cdr:x>0.49984</cdr:x>
      <cdr:y>0.31146</cdr:y>
    </cdr:to>
    <cdr:cxnSp macro="">
      <cdr:nvCxnSpPr>
        <cdr:cNvPr id="7" name="Прямая соединительная линия 6"/>
        <cdr:cNvCxnSpPr/>
      </cdr:nvCxnSpPr>
      <cdr:spPr>
        <a:xfrm xmlns:a="http://schemas.openxmlformats.org/drawingml/2006/main">
          <a:off x="4026024" y="139823"/>
          <a:ext cx="8877" cy="1167984"/>
        </a:xfrm>
        <a:prstGeom xmlns:a="http://schemas.openxmlformats.org/drawingml/2006/main" prst="line">
          <a:avLst/>
        </a:prstGeom>
        <a:ln xmlns:a="http://schemas.openxmlformats.org/drawingml/2006/main" w="28575"/>
      </cdr:spPr>
      <cdr:style>
        <a:lnRef xmlns:a="http://schemas.openxmlformats.org/drawingml/2006/main" idx="1">
          <a:schemeClr val="accent2"/>
        </a:lnRef>
        <a:fillRef xmlns:a="http://schemas.openxmlformats.org/drawingml/2006/main" idx="0">
          <a:schemeClr val="accent2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0.42285</cdr:x>
      <cdr:y>0.31569</cdr:y>
    </cdr:from>
    <cdr:to>
      <cdr:x>0.50094</cdr:x>
      <cdr:y>0.55672</cdr:y>
    </cdr:to>
    <cdr:cxnSp macro="">
      <cdr:nvCxnSpPr>
        <cdr:cNvPr id="11" name="Прямая соединительная линия 10"/>
        <cdr:cNvCxnSpPr/>
      </cdr:nvCxnSpPr>
      <cdr:spPr>
        <a:xfrm xmlns:a="http://schemas.openxmlformats.org/drawingml/2006/main" flipH="1">
          <a:off x="3413464" y="1325562"/>
          <a:ext cx="630315" cy="1012054"/>
        </a:xfrm>
        <a:prstGeom xmlns:a="http://schemas.openxmlformats.org/drawingml/2006/main" prst="line">
          <a:avLst/>
        </a:prstGeom>
        <a:ln xmlns:a="http://schemas.openxmlformats.org/drawingml/2006/main" w="28575"/>
      </cdr:spPr>
      <cdr:style>
        <a:lnRef xmlns:a="http://schemas.openxmlformats.org/drawingml/2006/main" idx="1">
          <a:schemeClr val="accent2"/>
        </a:lnRef>
        <a:fillRef xmlns:a="http://schemas.openxmlformats.org/drawingml/2006/main" idx="0">
          <a:schemeClr val="accent2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0.10613</cdr:x>
      <cdr:y>0.15501</cdr:y>
    </cdr:from>
    <cdr:to>
      <cdr:x>0.30628</cdr:x>
      <cdr:y>0.30089</cdr:y>
    </cdr:to>
    <cdr:sp macro="" textlink="">
      <cdr:nvSpPr>
        <cdr:cNvPr id="12" name="TextBox 11"/>
        <cdr:cNvSpPr txBox="1"/>
      </cdr:nvSpPr>
      <cdr:spPr>
        <a:xfrm xmlns:a="http://schemas.openxmlformats.org/drawingml/2006/main">
          <a:off x="856695" y="650859"/>
          <a:ext cx="1615736" cy="61255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600" dirty="0" smtClean="0">
              <a:solidFill>
                <a:srgbClr val="FF0000"/>
              </a:solidFill>
            </a:rPr>
            <a:t>Нарушения с</a:t>
          </a:r>
        </a:p>
        <a:p xmlns:a="http://schemas.openxmlformats.org/drawingml/2006/main">
          <a:r>
            <a:rPr lang="ru-RU" sz="1600" dirty="0" smtClean="0">
              <a:solidFill>
                <a:srgbClr val="FF0000"/>
              </a:solidFill>
            </a:rPr>
            <a:t>«формальным» составом</a:t>
          </a:r>
          <a:endParaRPr lang="ru-RU" sz="1600" dirty="0">
            <a:solidFill>
              <a:srgbClr val="FF0000"/>
            </a:solidFill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11569" cy="344003"/>
          </a:xfrm>
          <a:prstGeom prst="rect">
            <a:avLst/>
          </a:prstGeom>
        </p:spPr>
        <p:txBody>
          <a:bodyPr vert="horz" lIns="92162" tIns="46081" rIns="92162" bIns="46081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33384" y="0"/>
            <a:ext cx="4311569" cy="344003"/>
          </a:xfrm>
          <a:prstGeom prst="rect">
            <a:avLst/>
          </a:prstGeom>
        </p:spPr>
        <p:txBody>
          <a:bodyPr vert="horz" lIns="92162" tIns="46081" rIns="92162" bIns="46081" rtlCol="0"/>
          <a:lstStyle>
            <a:lvl1pPr algn="r">
              <a:defRPr sz="1200"/>
            </a:lvl1pPr>
          </a:lstStyle>
          <a:p>
            <a:fld id="{87898687-B01D-440E-9C95-2BB0108F99D3}" type="datetimeFigureOut">
              <a:rPr lang="ru-RU" smtClean="0"/>
              <a:pPr/>
              <a:t>12.04.2019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6513998"/>
            <a:ext cx="4311569" cy="344003"/>
          </a:xfrm>
          <a:prstGeom prst="rect">
            <a:avLst/>
          </a:prstGeom>
        </p:spPr>
        <p:txBody>
          <a:bodyPr vert="horz" lIns="92162" tIns="46081" rIns="92162" bIns="46081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33384" y="6513998"/>
            <a:ext cx="4311569" cy="344003"/>
          </a:xfrm>
          <a:prstGeom prst="rect">
            <a:avLst/>
          </a:prstGeom>
        </p:spPr>
        <p:txBody>
          <a:bodyPr vert="horz" lIns="92162" tIns="46081" rIns="92162" bIns="46081" rtlCol="0" anchor="b"/>
          <a:lstStyle>
            <a:lvl1pPr algn="r">
              <a:defRPr sz="1200"/>
            </a:lvl1pPr>
          </a:lstStyle>
          <a:p>
            <a:fld id="{3D3587B7-5767-4DCE-8A7F-CC2B4452AA8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4336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11569" cy="344003"/>
          </a:xfrm>
          <a:prstGeom prst="rect">
            <a:avLst/>
          </a:prstGeom>
        </p:spPr>
        <p:txBody>
          <a:bodyPr vert="horz" lIns="92162" tIns="46081" rIns="92162" bIns="46081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33384" y="0"/>
            <a:ext cx="4311569" cy="344003"/>
          </a:xfrm>
          <a:prstGeom prst="rect">
            <a:avLst/>
          </a:prstGeom>
        </p:spPr>
        <p:txBody>
          <a:bodyPr vert="horz" lIns="92162" tIns="46081" rIns="92162" bIns="46081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7B4BBB0-B6AE-4C2E-8463-87A301DE27B0}" type="datetimeFigureOut">
              <a:rPr lang="ru-RU"/>
              <a:pPr>
                <a:defRPr/>
              </a:pPr>
              <a:t>12.04.2019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430588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162" tIns="46081" rIns="92162" bIns="46081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4264" y="3300000"/>
            <a:ext cx="7958750" cy="2701302"/>
          </a:xfrm>
          <a:prstGeom prst="rect">
            <a:avLst/>
          </a:prstGeom>
        </p:spPr>
        <p:txBody>
          <a:bodyPr vert="horz" lIns="92162" tIns="46081" rIns="92162" bIns="46081" rtlCol="0"/>
          <a:lstStyle/>
          <a:p>
            <a:pPr lvl="0"/>
            <a:r>
              <a:rPr lang="en-US" noProof="0"/>
              <a:t>Образец текста</a:t>
            </a:r>
          </a:p>
          <a:p>
            <a:pPr lvl="1"/>
            <a:r>
              <a:rPr lang="en-US" noProof="0"/>
              <a:t>Второй уровень</a:t>
            </a:r>
          </a:p>
          <a:p>
            <a:pPr lvl="2"/>
            <a:r>
              <a:rPr lang="en-US" noProof="0"/>
              <a:t>Третий уровень</a:t>
            </a:r>
          </a:p>
          <a:p>
            <a:pPr lvl="3"/>
            <a:r>
              <a:rPr lang="en-US" noProof="0"/>
              <a:t>Четвертый уровень</a:t>
            </a:r>
          </a:p>
          <a:p>
            <a:pPr lvl="4"/>
            <a:r>
              <a:rPr lang="en-US" noProof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6513998"/>
            <a:ext cx="4311569" cy="344003"/>
          </a:xfrm>
          <a:prstGeom prst="rect">
            <a:avLst/>
          </a:prstGeom>
        </p:spPr>
        <p:txBody>
          <a:bodyPr vert="horz" lIns="92162" tIns="46081" rIns="92162" bIns="46081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33384" y="6513998"/>
            <a:ext cx="4311569" cy="344003"/>
          </a:xfrm>
          <a:prstGeom prst="rect">
            <a:avLst/>
          </a:prstGeom>
        </p:spPr>
        <p:txBody>
          <a:bodyPr vert="horz" wrap="square" lIns="92162" tIns="46081" rIns="92162" bIns="46081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A9DB3CF2-4741-47C3-9534-0F17F2E574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095163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512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8819" indent="-288007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52030" indent="-230406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12842" indent="-230406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73653" indent="-230406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34465" indent="-23040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95277" indent="-23040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56089" indent="-23040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16901" indent="-23040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4F0DFE21-3CD5-4DE7-A6EA-40887AFF9BEA}" type="slidenum">
              <a:rPr lang="ru-RU" smtClean="0">
                <a:latin typeface="Calibri" panose="020F0502020204030204" pitchFamily="34" charset="0"/>
              </a:rPr>
              <a:pPr/>
              <a:t>0</a:t>
            </a:fld>
            <a:endParaRPr lang="ru-RU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00188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126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8819" indent="-288007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52030" indent="-230406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12842" indent="-230406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73653" indent="-230406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34465" indent="-23040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95277" indent="-23040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56089" indent="-23040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16901" indent="-23040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2C2AB586-633C-4804-8697-D18761E96695}" type="slidenum">
              <a:rPr lang="ru-RU" smtClean="0">
                <a:latin typeface="Calibri" panose="020F0502020204030204" pitchFamily="34" charset="0"/>
              </a:rPr>
              <a:pPr/>
              <a:t>9</a:t>
            </a:fld>
            <a:endParaRPr lang="ru-RU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32040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126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8819" indent="-288007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52030" indent="-230406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12842" indent="-230406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73653" indent="-230406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34465" indent="-23040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95277" indent="-23040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56089" indent="-23040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16901" indent="-23040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2C2AB586-633C-4804-8697-D18761E96695}" type="slidenum">
              <a:rPr lang="ru-RU" smtClean="0">
                <a:latin typeface="Calibri" panose="020F0502020204030204" pitchFamily="34" charset="0"/>
              </a:rPr>
              <a:pPr/>
              <a:t>10</a:t>
            </a:fld>
            <a:endParaRPr lang="ru-RU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64830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126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8819" indent="-288007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52030" indent="-230406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12842" indent="-230406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73653" indent="-230406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34465" indent="-23040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95277" indent="-23040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56089" indent="-23040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16901" indent="-23040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2C2AB586-633C-4804-8697-D18761E96695}" type="slidenum">
              <a:rPr lang="ru-RU" smtClean="0">
                <a:latin typeface="Calibri" panose="020F0502020204030204" pitchFamily="34" charset="0"/>
              </a:rPr>
              <a:pPr/>
              <a:t>11</a:t>
            </a:fld>
            <a:endParaRPr lang="ru-RU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86428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126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8819" indent="-288007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52030" indent="-230406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12842" indent="-230406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73653" indent="-230406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34465" indent="-23040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95277" indent="-23040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56089" indent="-23040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16901" indent="-23040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2C2AB586-633C-4804-8697-D18761E96695}" type="slidenum">
              <a:rPr lang="ru-RU" smtClean="0">
                <a:latin typeface="Calibri" panose="020F0502020204030204" pitchFamily="34" charset="0"/>
              </a:rPr>
              <a:pPr/>
              <a:t>12</a:t>
            </a:fld>
            <a:endParaRPr lang="ru-RU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678671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126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8819" indent="-288007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52030" indent="-230406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12842" indent="-230406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73653" indent="-230406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34465" indent="-23040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95277" indent="-23040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56089" indent="-23040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16901" indent="-23040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2C2AB586-633C-4804-8697-D18761E96695}" type="slidenum">
              <a:rPr lang="ru-RU" smtClean="0">
                <a:latin typeface="Calibri" panose="020F0502020204030204" pitchFamily="34" charset="0"/>
              </a:rPr>
              <a:pPr/>
              <a:t>13</a:t>
            </a:fld>
            <a:endParaRPr lang="ru-RU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436397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355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8819" indent="-288007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52030" indent="-230406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12842" indent="-230406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73653" indent="-230406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34465" indent="-23040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95277" indent="-23040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56089" indent="-23040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16901" indent="-23040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688A0441-143C-4C42-AD4A-95F18BE13A4A}" type="slidenum">
              <a:rPr lang="ru-RU" smtClean="0">
                <a:latin typeface="Calibri" panose="020F0502020204030204" pitchFamily="34" charset="0"/>
              </a:rPr>
              <a:pPr/>
              <a:t>14</a:t>
            </a:fld>
            <a:endParaRPr lang="ru-RU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27392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126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8819" indent="-288007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52030" indent="-230406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12842" indent="-230406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73653" indent="-230406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34465" indent="-23040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95277" indent="-23040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56089" indent="-23040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16901" indent="-23040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2C2AB586-633C-4804-8697-D18761E96695}" type="slidenum">
              <a:rPr lang="ru-RU" smtClean="0">
                <a:latin typeface="Calibri" panose="020F0502020204030204" pitchFamily="34" charset="0"/>
              </a:rPr>
              <a:pPr/>
              <a:t>1</a:t>
            </a:fld>
            <a:endParaRPr lang="ru-RU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42242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126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8819" indent="-288007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52030" indent="-230406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12842" indent="-230406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73653" indent="-230406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34465" indent="-23040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95277" indent="-23040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56089" indent="-23040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16901" indent="-23040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2C2AB586-633C-4804-8697-D18761E96695}" type="slidenum">
              <a:rPr lang="ru-RU" smtClean="0">
                <a:latin typeface="Calibri" panose="020F0502020204030204" pitchFamily="34" charset="0"/>
              </a:rPr>
              <a:pPr/>
              <a:t>2</a:t>
            </a:fld>
            <a:endParaRPr lang="ru-RU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81291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126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8819" indent="-288007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52030" indent="-230406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12842" indent="-230406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73653" indent="-230406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34465" indent="-23040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95277" indent="-23040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56089" indent="-23040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16901" indent="-23040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2C2AB586-633C-4804-8697-D18761E96695}" type="slidenum">
              <a:rPr lang="ru-RU" smtClean="0">
                <a:latin typeface="Calibri" panose="020F0502020204030204" pitchFamily="34" charset="0"/>
              </a:rPr>
              <a:pPr/>
              <a:t>3</a:t>
            </a:fld>
            <a:endParaRPr lang="ru-RU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3505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126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8819" indent="-288007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52030" indent="-230406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12842" indent="-230406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73653" indent="-230406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34465" indent="-23040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95277" indent="-23040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56089" indent="-23040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16901" indent="-23040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2C2AB586-633C-4804-8697-D18761E96695}" type="slidenum">
              <a:rPr lang="ru-RU" smtClean="0">
                <a:latin typeface="Calibri" panose="020F0502020204030204" pitchFamily="34" charset="0"/>
              </a:rPr>
              <a:pPr/>
              <a:t>4</a:t>
            </a:fld>
            <a:endParaRPr lang="ru-RU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10362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126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8819" indent="-288007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52030" indent="-230406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12842" indent="-230406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73653" indent="-230406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34465" indent="-23040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95277" indent="-23040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56089" indent="-23040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16901" indent="-23040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2C2AB586-633C-4804-8697-D18761E96695}" type="slidenum">
              <a:rPr lang="ru-RU" smtClean="0">
                <a:latin typeface="Calibri" panose="020F0502020204030204" pitchFamily="34" charset="0"/>
              </a:rPr>
              <a:pPr/>
              <a:t>5</a:t>
            </a:fld>
            <a:endParaRPr lang="ru-RU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55522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126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8819" indent="-288007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52030" indent="-230406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12842" indent="-230406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73653" indent="-230406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34465" indent="-23040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95277" indent="-23040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56089" indent="-23040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16901" indent="-23040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2C2AB586-633C-4804-8697-D18761E96695}" type="slidenum">
              <a:rPr lang="ru-RU" smtClean="0">
                <a:latin typeface="Calibri" panose="020F0502020204030204" pitchFamily="34" charset="0"/>
              </a:rPr>
              <a:pPr/>
              <a:t>6</a:t>
            </a:fld>
            <a:endParaRPr lang="ru-RU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82544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126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8819" indent="-288007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52030" indent="-230406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12842" indent="-230406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73653" indent="-230406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34465" indent="-23040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95277" indent="-23040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56089" indent="-23040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16901" indent="-23040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2C2AB586-633C-4804-8697-D18761E96695}" type="slidenum">
              <a:rPr lang="ru-RU" smtClean="0">
                <a:latin typeface="Calibri" panose="020F0502020204030204" pitchFamily="34" charset="0"/>
              </a:rPr>
              <a:pPr/>
              <a:t>7</a:t>
            </a:fld>
            <a:endParaRPr lang="ru-RU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67867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126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8819" indent="-288007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52030" indent="-230406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12842" indent="-230406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73653" indent="-230406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34465" indent="-23040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95277" indent="-23040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56089" indent="-23040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16901" indent="-23040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2C2AB586-633C-4804-8697-D18761E96695}" type="slidenum">
              <a:rPr lang="ru-RU" smtClean="0">
                <a:latin typeface="Calibri" panose="020F0502020204030204" pitchFamily="34" charset="0"/>
              </a:rPr>
              <a:pPr/>
              <a:t>8</a:t>
            </a:fld>
            <a:endParaRPr lang="ru-RU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67867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05C456-16D4-46EA-96D9-A6C4B56633F3}" type="datetimeFigureOut">
              <a:rPr lang="ru-RU"/>
              <a:pPr>
                <a:defRPr/>
              </a:pPr>
              <a:t>12.04.2019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94F713-2056-4C29-8396-A9FFB5E484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03278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2FBCBD-F3D2-4ED0-BA4B-393F4C25C18F}" type="datetimeFigureOut">
              <a:rPr lang="ru-RU"/>
              <a:pPr>
                <a:defRPr/>
              </a:pPr>
              <a:t>12.04.2019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203FCA-9349-4BE1-A426-254E9A40C8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02696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1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BC8135-869D-44ED-89C0-2955435004E1}" type="datetimeFigureOut">
              <a:rPr lang="ru-RU"/>
              <a:pPr>
                <a:defRPr/>
              </a:pPr>
              <a:t>12.04.2019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0DF191-534A-48CA-9036-253B7CE6C1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66978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9ADF9D-F3EA-4059-B9D8-F677518E4D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07709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52EBE4-6385-477F-88A9-61C354D9842E}" type="datetimeFigureOut">
              <a:rPr lang="ru-RU"/>
              <a:pPr>
                <a:defRPr/>
              </a:pPr>
              <a:t>12.04.2019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43D0EA-8B89-4C47-98F3-ABBA379E0F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12527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C0EFF2-3EB1-4BC2-9699-C42B2578563D}" type="datetimeFigureOut">
              <a:rPr lang="ru-RU"/>
              <a:pPr>
                <a:defRPr/>
              </a:pPr>
              <a:t>12.04.2019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8C3608-0766-48B5-B1B2-FFD902CB2C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80489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D5D6EA-CCA0-4AE7-A045-4EC5C833B220}" type="datetimeFigureOut">
              <a:rPr lang="ru-RU"/>
              <a:pPr>
                <a:defRPr/>
              </a:pPr>
              <a:t>12.04.2019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74258F-2C0A-493D-8409-EC82B026CB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32978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5D424D-7313-49B3-8231-6978395D9D70}" type="datetimeFigureOut">
              <a:rPr lang="ru-RU"/>
              <a:pPr>
                <a:defRPr/>
              </a:pPr>
              <a:t>12.04.2019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599BEE-E030-4B5F-8D9D-EB775A1513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69471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6A767B-C031-4504-BCB8-ABFA3F94E6AA}" type="datetimeFigureOut">
              <a:rPr lang="ru-RU"/>
              <a:pPr>
                <a:defRPr/>
              </a:pPr>
              <a:t>12.04.2019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A58297-AFF5-49CA-8422-62B0ACC5C3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87666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5DCF98-BD22-4C9F-987D-955E11EBE251}" type="datetimeFigureOut">
              <a:rPr lang="ru-RU"/>
              <a:pPr>
                <a:defRPr/>
              </a:pPr>
              <a:t>12.04.2019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0D9525-3948-4904-AF1D-F9951FBC5C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13436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71B1B4-499E-4DEA-A47B-F185A8185096}" type="datetimeFigureOut">
              <a:rPr lang="ru-RU"/>
              <a:pPr>
                <a:defRPr/>
              </a:pPr>
              <a:t>12.04.2019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A77153-7347-415D-90BB-8DE0EFBCFD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80368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C883A8-3336-41F1-B2BF-06E35D476B7A}" type="datetimeFigureOut">
              <a:rPr lang="ru-RU"/>
              <a:pPr>
                <a:defRPr/>
              </a:pPr>
              <a:t>12.04.2019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558EC9-9DFD-4D8F-B40F-ECD5F808FD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48169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82A752A-7A18-41FF-9CA0-933B73CFA88D}" type="datetimeFigureOut">
              <a:rPr lang="ru-RU"/>
              <a:pPr>
                <a:defRPr/>
              </a:pPr>
              <a:t>12.04.2019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A7614B6A-32D4-4B16-80FA-377E3DF1E7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9.xml"/><Relationship Id="rId5" Type="http://schemas.openxmlformats.org/officeDocument/2006/relationships/image" Target="../media/image6.jpe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0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1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2.xml"/><Relationship Id="rId5" Type="http://schemas.openxmlformats.org/officeDocument/2006/relationships/image" Target="../media/image9.jpe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3.xml"/><Relationship Id="rId5" Type="http://schemas.openxmlformats.org/officeDocument/2006/relationships/image" Target="../media/image10.pn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Relationship Id="rId5" Type="http://schemas.openxmlformats.org/officeDocument/2006/relationships/chart" Target="../charts/chart1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.xml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6.xml"/><Relationship Id="rId5" Type="http://schemas.openxmlformats.org/officeDocument/2006/relationships/image" Target="../media/image4.jpe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7.xml"/><Relationship Id="rId5" Type="http://schemas.openxmlformats.org/officeDocument/2006/relationships/image" Target="../media/image5.jpe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8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Box 3"/>
          <p:cNvSpPr txBox="1">
            <a:spLocks noChangeArrowheads="1"/>
          </p:cNvSpPr>
          <p:nvPr/>
        </p:nvSpPr>
        <p:spPr bwMode="auto">
          <a:xfrm>
            <a:off x="982663" y="3152775"/>
            <a:ext cx="7178675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sz="2000" b="1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«Разъяснение основных требований законодательства РФ о СМИ, возникающих прав и обязанностей, возложение ответственности и возможные меры реагирования со стороны контролирующих органов. Особенности распространения информации печатными СМИ</a:t>
            </a:r>
            <a:r>
              <a:rPr lang="ru-RU" sz="2000" b="1" dirty="0" smtClean="0">
                <a:solidFill>
                  <a:srgbClr val="17375E"/>
                </a:solidFill>
                <a:latin typeface="Arial Narrow" panose="020B0606020202030204" pitchFamily="34" charset="0"/>
              </a:rPr>
              <a:t>»</a:t>
            </a:r>
            <a:endParaRPr lang="ru-RU" sz="2000" b="1" dirty="0">
              <a:solidFill>
                <a:srgbClr val="17375E"/>
              </a:solidFill>
              <a:latin typeface="Arial Narrow" panose="020B0606020202030204" pitchFamily="34" charset="0"/>
            </a:endParaRPr>
          </a:p>
        </p:txBody>
      </p:sp>
      <p:sp>
        <p:nvSpPr>
          <p:cNvPr id="4099" name="TextBox 4"/>
          <p:cNvSpPr txBox="1">
            <a:spLocks noChangeArrowheads="1"/>
          </p:cNvSpPr>
          <p:nvPr/>
        </p:nvSpPr>
        <p:spPr bwMode="auto">
          <a:xfrm>
            <a:off x="2884194" y="4843463"/>
            <a:ext cx="5280613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sz="1400" dirty="0">
              <a:solidFill>
                <a:srgbClr val="00AEEF"/>
              </a:solidFill>
              <a:latin typeface="Arial Narrow" panose="020B060602020203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sz="1400" b="1" i="1" dirty="0" err="1" smtClean="0">
                <a:solidFill>
                  <a:srgbClr val="002060"/>
                </a:solidFill>
                <a:latin typeface="Arial Narrow" panose="020B0606020202030204" pitchFamily="34" charset="0"/>
              </a:rPr>
              <a:t>Чемерчева</a:t>
            </a:r>
            <a:r>
              <a:rPr lang="ru-RU" sz="1400" b="1" i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 Анна Андреевна,</a:t>
            </a:r>
            <a:endParaRPr lang="ru-RU" sz="1400" b="1" i="1" dirty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sz="1400" b="1" i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Руководитель </a:t>
            </a:r>
            <a:r>
              <a:rPr lang="ru-RU" sz="1400" b="1" i="1" dirty="0">
                <a:solidFill>
                  <a:srgbClr val="002060"/>
                </a:solidFill>
                <a:latin typeface="Arial Narrow" panose="020B0606020202030204" pitchFamily="34" charset="0"/>
              </a:rPr>
              <a:t>Управления  </a:t>
            </a:r>
            <a:r>
              <a:rPr lang="ru-RU" sz="1400" b="1" i="1" dirty="0" err="1">
                <a:solidFill>
                  <a:srgbClr val="002060"/>
                </a:solidFill>
                <a:latin typeface="Arial Narrow" panose="020B0606020202030204" pitchFamily="34" charset="0"/>
              </a:rPr>
              <a:t>Роскомнадзора</a:t>
            </a:r>
            <a:r>
              <a:rPr lang="ru-RU" sz="1400" b="1" i="1" dirty="0">
                <a:solidFill>
                  <a:srgbClr val="002060"/>
                </a:solidFill>
                <a:latin typeface="Arial Narrow" panose="020B0606020202030204" pitchFamily="34" charset="0"/>
              </a:rPr>
              <a:t> по Тамбовской области</a:t>
            </a:r>
          </a:p>
        </p:txBody>
      </p:sp>
      <p:sp>
        <p:nvSpPr>
          <p:cNvPr id="4100" name="TextBox 5"/>
          <p:cNvSpPr txBox="1">
            <a:spLocks noChangeArrowheads="1"/>
          </p:cNvSpPr>
          <p:nvPr/>
        </p:nvSpPr>
        <p:spPr bwMode="auto">
          <a:xfrm>
            <a:off x="4015599" y="5583238"/>
            <a:ext cx="111280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sz="1400" dirty="0" smtClean="0">
                <a:solidFill>
                  <a:srgbClr val="17375E"/>
                </a:solidFill>
                <a:latin typeface="Arial Narrow" panose="020B0606020202030204" pitchFamily="34" charset="0"/>
              </a:rPr>
              <a:t>Тамбов, 2019</a:t>
            </a:r>
            <a:endParaRPr lang="ru-RU" sz="1400" dirty="0">
              <a:solidFill>
                <a:srgbClr val="17375E"/>
              </a:solidFill>
              <a:latin typeface="Arial Narrow" panose="020B0606020202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 smtClean="0">
                <a:latin typeface="Arial Narrow" panose="020B0606020202030204" pitchFamily="34" charset="0"/>
              </a:rPr>
              <a:t/>
            </a:r>
            <a:br>
              <a:rPr lang="ru-RU" sz="3200" b="1" dirty="0" smtClean="0">
                <a:latin typeface="Arial Narrow" panose="020B0606020202030204" pitchFamily="34" charset="0"/>
              </a:rPr>
            </a:br>
            <a:r>
              <a:rPr lang="ru-RU" sz="3200" b="1" dirty="0" smtClean="0">
                <a:latin typeface="Arial Narrow" panose="020B0606020202030204" pitchFamily="34" charset="0"/>
              </a:rPr>
              <a:t>Соблюдение требований ст. 20 Закона </a:t>
            </a:r>
            <a:br>
              <a:rPr lang="ru-RU" sz="3200" b="1" dirty="0" smtClean="0">
                <a:latin typeface="Arial Narrow" panose="020B0606020202030204" pitchFamily="34" charset="0"/>
              </a:rPr>
            </a:br>
            <a:r>
              <a:rPr lang="ru-RU" sz="3200" b="1" dirty="0" smtClean="0">
                <a:latin typeface="Arial Narrow" panose="020B0606020202030204" pitchFamily="34" charset="0"/>
              </a:rPr>
              <a:t>«О СМИ»:</a:t>
            </a:r>
            <a:r>
              <a:rPr lang="ru-RU" sz="3200" b="1" dirty="0">
                <a:solidFill>
                  <a:srgbClr val="17375E"/>
                </a:solidFill>
                <a:latin typeface="Arial Narrow" panose="020B0606020202030204" pitchFamily="34" charset="0"/>
              </a:rPr>
              <a:t/>
            </a:r>
            <a:br>
              <a:rPr lang="ru-RU" sz="3200" b="1" dirty="0">
                <a:solidFill>
                  <a:srgbClr val="17375E"/>
                </a:solidFill>
                <a:latin typeface="Arial Narrow" panose="020B0606020202030204" pitchFamily="34" charset="0"/>
              </a:rPr>
            </a:br>
            <a:endParaRPr lang="ru-RU" sz="3200" dirty="0"/>
          </a:p>
        </p:txBody>
      </p:sp>
      <p:sp>
        <p:nvSpPr>
          <p:cNvPr id="10255" name="Дата 3"/>
          <p:cNvSpPr>
            <a:spLocks noGrp="1"/>
          </p:cNvSpPr>
          <p:nvPr>
            <p:ph type="dt" sz="half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fld id="{251EB7D3-1094-4FEE-94C0-A0BC21EE691B}" type="slidenum">
              <a:rPr lang="ru-RU" sz="1600" smtClean="0">
                <a:solidFill>
                  <a:srgbClr val="17375E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9</a:t>
            </a:fld>
            <a:endParaRPr lang="ru-RU" sz="2000" smtClean="0">
              <a:solidFill>
                <a:srgbClr val="17375E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2192" y="1465322"/>
            <a:ext cx="2219615" cy="242167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524000" y="2676158"/>
            <a:ext cx="14437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Учредитель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6400800" y="2676158"/>
            <a:ext cx="12002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Редакция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3302394" y="3934678"/>
            <a:ext cx="2832076" cy="10209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Устав редакции</a:t>
            </a:r>
          </a:p>
          <a:p>
            <a:pPr algn="ctr"/>
            <a:r>
              <a:rPr lang="ru-RU" dirty="0" smtClean="0"/>
              <a:t>либо договор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1438181" y="5003294"/>
            <a:ext cx="73240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/>
              <a:t>Наличие всех пунктов, предусмотренных ст. 20 Закона О СМИ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/>
              <a:t>Принимается </a:t>
            </a:r>
            <a:r>
              <a:rPr lang="ru-RU" dirty="0"/>
              <a:t>на общем собрании коллектива журналистов </a:t>
            </a:r>
            <a:r>
              <a:rPr lang="ru-RU" dirty="0" smtClean="0"/>
              <a:t>и </a:t>
            </a:r>
            <a:r>
              <a:rPr lang="ru-RU" dirty="0"/>
              <a:t>утверждается учредителем</a:t>
            </a:r>
          </a:p>
        </p:txBody>
      </p:sp>
    </p:spTree>
    <p:extLst>
      <p:ext uri="{BB962C8B-B14F-4D97-AF65-F5344CB8AC3E}">
        <p14:creationId xmlns:p14="http://schemas.microsoft.com/office/powerpoint/2010/main" val="36785897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 smtClean="0">
                <a:latin typeface="Arial Narrow" panose="020B0606020202030204" pitchFamily="34" charset="0"/>
              </a:rPr>
              <a:t/>
            </a:r>
            <a:br>
              <a:rPr lang="ru-RU" sz="3200" b="1" dirty="0" smtClean="0">
                <a:latin typeface="Arial Narrow" panose="020B0606020202030204" pitchFamily="34" charset="0"/>
              </a:rPr>
            </a:br>
            <a:r>
              <a:rPr lang="ru-RU" sz="3200" b="1" dirty="0" smtClean="0">
                <a:latin typeface="Arial Narrow" panose="020B0606020202030204" pitchFamily="34" charset="0"/>
              </a:rPr>
              <a:t>Соблюдение требований законодательства об обязательном экземпляре документов:</a:t>
            </a:r>
            <a:r>
              <a:rPr lang="ru-RU" sz="3200" b="1" dirty="0">
                <a:solidFill>
                  <a:srgbClr val="17375E"/>
                </a:solidFill>
                <a:latin typeface="Arial Narrow" panose="020B0606020202030204" pitchFamily="34" charset="0"/>
              </a:rPr>
              <a:t/>
            </a:r>
            <a:br>
              <a:rPr lang="ru-RU" sz="3200" b="1" dirty="0">
                <a:solidFill>
                  <a:srgbClr val="17375E"/>
                </a:solidFill>
                <a:latin typeface="Arial Narrow" panose="020B0606020202030204" pitchFamily="34" charset="0"/>
              </a:rPr>
            </a:br>
            <a:endParaRPr lang="ru-RU" sz="3200" dirty="0"/>
          </a:p>
        </p:txBody>
      </p:sp>
      <p:sp>
        <p:nvSpPr>
          <p:cNvPr id="10255" name="Дата 3"/>
          <p:cNvSpPr>
            <a:spLocks noGrp="1"/>
          </p:cNvSpPr>
          <p:nvPr>
            <p:ph type="dt" sz="half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fld id="{251EB7D3-1094-4FEE-94C0-A0BC21EE691B}" type="slidenum">
              <a:rPr lang="ru-RU" sz="1600" smtClean="0">
                <a:solidFill>
                  <a:srgbClr val="17375E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10</a:t>
            </a:fld>
            <a:endParaRPr lang="ru-RU" sz="2000" smtClean="0">
              <a:solidFill>
                <a:srgbClr val="17375E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92458" y="1417638"/>
            <a:ext cx="7918882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1" hangingPunct="1"/>
            <a:r>
              <a:rPr lang="ru-RU" b="1" dirty="0">
                <a:ea typeface="ＭＳ Ｐゴシック"/>
                <a:cs typeface="ＭＳ Ｐゴシック"/>
              </a:rPr>
              <a:t>Статья 7. Доставка обязательного экземпляра печатного издания и обязательного экземпляра печатного издания в электронной форме</a:t>
            </a:r>
          </a:p>
          <a:p>
            <a:pPr algn="just" eaLnBrk="1" hangingPunct="1"/>
            <a:r>
              <a:rPr lang="ru-RU" b="1" dirty="0">
                <a:ea typeface="ＭＳ Ｐゴシック"/>
                <a:cs typeface="ＭＳ Ｐゴシック"/>
              </a:rPr>
              <a:t>…</a:t>
            </a:r>
          </a:p>
          <a:p>
            <a:pPr algn="just" eaLnBrk="1" hangingPunct="1"/>
            <a:r>
              <a:rPr lang="ru-RU" dirty="0">
                <a:ea typeface="ＭＳ Ｐゴシック"/>
                <a:cs typeface="ＭＳ Ｐゴシック"/>
              </a:rPr>
              <a:t>2.1. Производители документов </a:t>
            </a:r>
            <a:r>
              <a:rPr lang="ru-RU" dirty="0" smtClean="0">
                <a:solidFill>
                  <a:srgbClr val="FF0000"/>
                </a:solidFill>
                <a:ea typeface="ＭＳ Ｐゴシック"/>
                <a:cs typeface="ＭＳ Ｐゴシック"/>
              </a:rPr>
              <a:t>в течение семи дней </a:t>
            </a:r>
            <a:r>
              <a:rPr lang="ru-RU" dirty="0" smtClean="0">
                <a:ea typeface="ＭＳ Ｐゴシック"/>
                <a:cs typeface="ＭＳ Ｐゴシック"/>
              </a:rPr>
              <a:t>со </a:t>
            </a:r>
            <a:r>
              <a:rPr lang="ru-RU" dirty="0">
                <a:ea typeface="ＭＳ Ｐゴシック"/>
                <a:cs typeface="ＭＳ Ｐゴシック"/>
              </a:rPr>
              <a:t>дня выхода в свет первой партии тиража печатных изданий доставляют с использованием информационно-телекоммуникационных сетей </a:t>
            </a:r>
            <a:r>
              <a:rPr lang="ru-RU" dirty="0">
                <a:solidFill>
                  <a:srgbClr val="FF0000"/>
                </a:solidFill>
                <a:ea typeface="ＭＳ Ｐゴシック"/>
                <a:cs typeface="ＭＳ Ｐゴシック"/>
              </a:rPr>
              <a:t>по одному обязательному экземпляру печатных изданий в электронной форме</a:t>
            </a:r>
            <a:r>
              <a:rPr lang="ru-RU" dirty="0">
                <a:ea typeface="ＭＳ Ｐゴシック"/>
                <a:cs typeface="ＭＳ Ｐゴシック"/>
              </a:rPr>
              <a:t>, заверенному квалифицированной электронной подписью производителя документа, в </a:t>
            </a:r>
            <a:r>
              <a:rPr lang="ru-RU" dirty="0" smtClean="0">
                <a:ea typeface="ＭＳ Ｐゴシック"/>
                <a:cs typeface="ＭＳ Ｐゴシック"/>
              </a:rPr>
              <a:t>Информационное </a:t>
            </a:r>
            <a:r>
              <a:rPr lang="ru-RU" dirty="0">
                <a:ea typeface="ＭＳ Ｐゴシック"/>
                <a:cs typeface="ＭＳ Ｐゴシック"/>
              </a:rPr>
              <a:t>телеграфное агентство России (ИТАР-ТАСС) и </a:t>
            </a:r>
            <a:r>
              <a:rPr lang="ru-RU" dirty="0" smtClean="0">
                <a:ea typeface="ＭＳ Ｐゴシック"/>
                <a:cs typeface="ＭＳ Ｐゴシック"/>
              </a:rPr>
              <a:t>в Российскую </a:t>
            </a:r>
            <a:r>
              <a:rPr lang="ru-RU" dirty="0">
                <a:ea typeface="ＭＳ Ｐゴシック"/>
                <a:cs typeface="ＭＳ Ｐゴシック"/>
              </a:rPr>
              <a:t>государственную библиотеку.</a:t>
            </a:r>
          </a:p>
          <a:p>
            <a:pPr algn="just" eaLnBrk="1" hangingPunct="1"/>
            <a:r>
              <a:rPr lang="ru-RU" dirty="0">
                <a:ea typeface="ＭＳ Ｐゴシック"/>
                <a:cs typeface="ＭＳ Ｐゴシック"/>
              </a:rPr>
              <a:t>…</a:t>
            </a:r>
          </a:p>
          <a:p>
            <a:pPr algn="just" eaLnBrk="1" hangingPunct="1"/>
            <a:r>
              <a:rPr lang="ru-RU" dirty="0">
                <a:ea typeface="ＭＳ Ｐゴシック"/>
                <a:cs typeface="ＭＳ Ｐゴシック"/>
              </a:rPr>
              <a:t>(</a:t>
            </a:r>
            <a:r>
              <a:rPr lang="ru-RU" i="1" dirty="0">
                <a:ea typeface="ＭＳ Ｐゴシック"/>
                <a:cs typeface="ＭＳ Ｐゴシック"/>
              </a:rPr>
              <a:t>п. 2.1 введен Федеральным законом от 03.07.2016 N 278-ФЗ</a:t>
            </a:r>
            <a:r>
              <a:rPr lang="ru-RU" dirty="0">
                <a:ea typeface="ＭＳ Ｐゴシック"/>
                <a:cs typeface="ＭＳ Ｐゴシック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3894724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 smtClean="0">
                <a:latin typeface="Arial Narrow" panose="020B0606020202030204" pitchFamily="34" charset="0"/>
              </a:rPr>
              <a:t/>
            </a:r>
            <a:br>
              <a:rPr lang="ru-RU" sz="3200" b="1" dirty="0" smtClean="0">
                <a:latin typeface="Arial Narrow" panose="020B0606020202030204" pitchFamily="34" charset="0"/>
              </a:rPr>
            </a:br>
            <a:r>
              <a:rPr lang="ru-RU" sz="3200" b="1" dirty="0" smtClean="0">
                <a:latin typeface="Arial Narrow" panose="020B0606020202030204" pitchFamily="34" charset="0"/>
              </a:rPr>
              <a:t>Соблюдение требований законодательства об обязательном экземпляре документов:</a:t>
            </a:r>
            <a:r>
              <a:rPr lang="ru-RU" sz="3200" b="1" dirty="0">
                <a:solidFill>
                  <a:srgbClr val="17375E"/>
                </a:solidFill>
                <a:latin typeface="Arial Narrow" panose="020B0606020202030204" pitchFamily="34" charset="0"/>
              </a:rPr>
              <a:t/>
            </a:r>
            <a:br>
              <a:rPr lang="ru-RU" sz="3200" b="1" dirty="0">
                <a:solidFill>
                  <a:srgbClr val="17375E"/>
                </a:solidFill>
                <a:latin typeface="Arial Narrow" panose="020B0606020202030204" pitchFamily="34" charset="0"/>
              </a:rPr>
            </a:br>
            <a:endParaRPr lang="ru-RU" sz="3200" dirty="0"/>
          </a:p>
        </p:txBody>
      </p:sp>
      <p:sp>
        <p:nvSpPr>
          <p:cNvPr id="10255" name="Дата 3"/>
          <p:cNvSpPr>
            <a:spLocks noGrp="1"/>
          </p:cNvSpPr>
          <p:nvPr>
            <p:ph type="dt" sz="half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fld id="{251EB7D3-1094-4FEE-94C0-A0BC21EE691B}" type="slidenum">
              <a:rPr lang="ru-RU" sz="1600" smtClean="0">
                <a:solidFill>
                  <a:srgbClr val="17375E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11</a:t>
            </a:fld>
            <a:endParaRPr lang="ru-RU" sz="2000" smtClean="0">
              <a:solidFill>
                <a:srgbClr val="17375E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66391" y="3120100"/>
            <a:ext cx="3226216" cy="244869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296140" y="2495501"/>
            <a:ext cx="14850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ИТАР-ТАСС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7457" y="1579485"/>
            <a:ext cx="4439343" cy="2450977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4438835" y="4273425"/>
            <a:ext cx="45820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Российская государственная библиотека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339361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 smtClean="0">
                <a:latin typeface="Arial Narrow" panose="020B0606020202030204" pitchFamily="34" charset="0"/>
              </a:rPr>
              <a:t/>
            </a:r>
            <a:br>
              <a:rPr lang="ru-RU" sz="3200" b="1" dirty="0" smtClean="0">
                <a:latin typeface="Arial Narrow" panose="020B0606020202030204" pitchFamily="34" charset="0"/>
              </a:rPr>
            </a:br>
            <a:r>
              <a:rPr lang="ru-RU" sz="3200" b="1" dirty="0" smtClean="0">
                <a:latin typeface="Arial Narrow" panose="020B0606020202030204" pitchFamily="34" charset="0"/>
              </a:rPr>
              <a:t>Административная ответственность</a:t>
            </a:r>
            <a:r>
              <a:rPr lang="ru-RU" sz="3200" b="1" dirty="0">
                <a:solidFill>
                  <a:srgbClr val="17375E"/>
                </a:solidFill>
                <a:latin typeface="Arial Narrow" pitchFamily="34" charset="0"/>
              </a:rPr>
              <a:t/>
            </a:r>
            <a:br>
              <a:rPr lang="ru-RU" sz="3200" b="1" dirty="0">
                <a:solidFill>
                  <a:srgbClr val="17375E"/>
                </a:solidFill>
                <a:latin typeface="Arial Narrow" pitchFamily="34" charset="0"/>
              </a:rPr>
            </a:br>
            <a:endParaRPr lang="ru-RU" sz="3200" dirty="0">
              <a:latin typeface="Arial Narrow" pitchFamily="34" charset="0"/>
            </a:endParaRPr>
          </a:p>
        </p:txBody>
      </p:sp>
      <p:sp>
        <p:nvSpPr>
          <p:cNvPr id="10255" name="Дата 3"/>
          <p:cNvSpPr>
            <a:spLocks noGrp="1"/>
          </p:cNvSpPr>
          <p:nvPr>
            <p:ph type="dt" sz="half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fld id="{251EB7D3-1094-4FEE-94C0-A0BC21EE691B}" type="slidenum">
              <a:rPr lang="ru-RU" sz="1600" smtClean="0">
                <a:solidFill>
                  <a:srgbClr val="17375E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12</a:t>
            </a:fld>
            <a:endParaRPr lang="ru-RU" sz="2000" smtClean="0">
              <a:solidFill>
                <a:srgbClr val="17375E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769962" y="1600200"/>
            <a:ext cx="3916837" cy="4525963"/>
          </a:xfrm>
        </p:spPr>
        <p:txBody>
          <a:bodyPr/>
          <a:lstStyle/>
          <a:p>
            <a:pPr>
              <a:buNone/>
            </a:pPr>
            <a:r>
              <a:rPr lang="ru-RU" sz="2400" b="1" u="sng" dirty="0" smtClean="0">
                <a:latin typeface="Arial Narrow" pitchFamily="34" charset="0"/>
              </a:rPr>
              <a:t>Ст. 13.22 </a:t>
            </a:r>
            <a:r>
              <a:rPr lang="ru-RU" sz="2400" b="1" u="sng" dirty="0" err="1" smtClean="0">
                <a:latin typeface="Arial Narrow" pitchFamily="34" charset="0"/>
              </a:rPr>
              <a:t>КоАП</a:t>
            </a:r>
            <a:r>
              <a:rPr lang="ru-RU" sz="2400" b="1" u="sng" dirty="0" smtClean="0">
                <a:latin typeface="Arial Narrow" pitchFamily="34" charset="0"/>
              </a:rPr>
              <a:t> РФ: </a:t>
            </a:r>
          </a:p>
          <a:p>
            <a:pPr>
              <a:buNone/>
            </a:pPr>
            <a:r>
              <a:rPr lang="ru-RU" sz="2000" b="1" dirty="0" smtClean="0">
                <a:latin typeface="Arial Narrow" pitchFamily="34" charset="0"/>
              </a:rPr>
              <a:t>на должностных лиц </a:t>
            </a:r>
            <a:r>
              <a:rPr lang="ru-RU" sz="2000" dirty="0" smtClean="0">
                <a:latin typeface="Arial Narrow" pitchFamily="34" charset="0"/>
              </a:rPr>
              <a:t>-  предупреждение или штраф от 500 до 1000 рублей с конфискацией или без таковой; </a:t>
            </a:r>
          </a:p>
          <a:p>
            <a:pPr>
              <a:buNone/>
            </a:pPr>
            <a:r>
              <a:rPr lang="ru-RU" sz="2400" b="1" u="sng" dirty="0" smtClean="0">
                <a:latin typeface="Arial Narrow" pitchFamily="34" charset="0"/>
              </a:rPr>
              <a:t>Ст. 13.23 </a:t>
            </a:r>
            <a:r>
              <a:rPr lang="ru-RU" sz="2400" b="1" u="sng" dirty="0" err="1" smtClean="0">
                <a:latin typeface="Arial Narrow" pitchFamily="34" charset="0"/>
              </a:rPr>
              <a:t>КоАП</a:t>
            </a:r>
            <a:r>
              <a:rPr lang="ru-RU" sz="2400" b="1" u="sng" dirty="0" smtClean="0">
                <a:latin typeface="Arial Narrow" pitchFamily="34" charset="0"/>
              </a:rPr>
              <a:t> РФ:</a:t>
            </a:r>
          </a:p>
          <a:p>
            <a:pPr>
              <a:buNone/>
            </a:pPr>
            <a:r>
              <a:rPr lang="ru-RU" sz="2000" b="1" dirty="0" smtClean="0">
                <a:latin typeface="Arial Narrow" pitchFamily="34" charset="0"/>
              </a:rPr>
              <a:t>на должностных лиц </a:t>
            </a:r>
            <a:r>
              <a:rPr lang="ru-RU" sz="2000" dirty="0" smtClean="0">
                <a:latin typeface="Arial Narrow" pitchFamily="34" charset="0"/>
              </a:rPr>
              <a:t>– </a:t>
            </a:r>
          </a:p>
          <a:p>
            <a:pPr>
              <a:buNone/>
            </a:pPr>
            <a:r>
              <a:rPr lang="ru-RU" sz="2000" dirty="0" smtClean="0">
                <a:latin typeface="Arial Narrow" pitchFamily="34" charset="0"/>
              </a:rPr>
              <a:t>	Штраф от 1000 до 2000;</a:t>
            </a:r>
          </a:p>
          <a:p>
            <a:pPr>
              <a:buNone/>
            </a:pPr>
            <a:r>
              <a:rPr lang="ru-RU" sz="2000" b="1" dirty="0" smtClean="0">
                <a:latin typeface="Arial Narrow" pitchFamily="34" charset="0"/>
              </a:rPr>
              <a:t>на юридических лиц </a:t>
            </a:r>
            <a:r>
              <a:rPr lang="ru-RU" sz="2000" dirty="0" smtClean="0">
                <a:latin typeface="Arial Narrow" pitchFamily="34" charset="0"/>
              </a:rPr>
              <a:t>– </a:t>
            </a:r>
          </a:p>
          <a:p>
            <a:pPr>
              <a:buNone/>
            </a:pPr>
            <a:r>
              <a:rPr lang="ru-RU" sz="2000" dirty="0" smtClean="0">
                <a:latin typeface="Arial Narrow" pitchFamily="34" charset="0"/>
              </a:rPr>
              <a:t>	Штраф от 10000 до 20000 рублей.</a:t>
            </a:r>
            <a:endParaRPr lang="ru-RU" sz="2000" dirty="0">
              <a:latin typeface="Arial Narrow" pitchFamily="34" charset="0"/>
            </a:endParaRPr>
          </a:p>
        </p:txBody>
      </p:sp>
      <p:pic>
        <p:nvPicPr>
          <p:cNvPr id="5" name="Содержимое 7" descr="ruble-955990_1920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" y="1989694"/>
            <a:ext cx="4038600" cy="302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49993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 smtClean="0">
                <a:latin typeface="Arial Narrow" panose="020B0606020202030204" pitchFamily="34" charset="0"/>
              </a:rPr>
              <a:t/>
            </a:r>
            <a:br>
              <a:rPr lang="ru-RU" sz="3200" b="1" dirty="0" smtClean="0">
                <a:latin typeface="Arial Narrow" panose="020B0606020202030204" pitchFamily="34" charset="0"/>
              </a:rPr>
            </a:br>
            <a:r>
              <a:rPr lang="ru-RU" sz="3200" b="1" dirty="0" smtClean="0">
                <a:latin typeface="Arial Narrow" panose="020B0606020202030204" pitchFamily="34" charset="0"/>
              </a:rPr>
              <a:t>Контактная информация:</a:t>
            </a:r>
            <a:r>
              <a:rPr lang="ru-RU" sz="3200" b="1" dirty="0">
                <a:solidFill>
                  <a:srgbClr val="17375E"/>
                </a:solidFill>
                <a:latin typeface="Arial Narrow" pitchFamily="34" charset="0"/>
              </a:rPr>
              <a:t/>
            </a:r>
            <a:br>
              <a:rPr lang="ru-RU" sz="3200" b="1" dirty="0">
                <a:solidFill>
                  <a:srgbClr val="17375E"/>
                </a:solidFill>
                <a:latin typeface="Arial Narrow" pitchFamily="34" charset="0"/>
              </a:rPr>
            </a:br>
            <a:endParaRPr lang="ru-RU" sz="3200" dirty="0">
              <a:latin typeface="Arial Narrow" pitchFamily="34" charset="0"/>
            </a:endParaRPr>
          </a:p>
        </p:txBody>
      </p:sp>
      <p:sp>
        <p:nvSpPr>
          <p:cNvPr id="10255" name="Дата 3"/>
          <p:cNvSpPr>
            <a:spLocks noGrp="1"/>
          </p:cNvSpPr>
          <p:nvPr>
            <p:ph type="dt" sz="half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fld id="{251EB7D3-1094-4FEE-94C0-A0BC21EE691B}" type="slidenum">
              <a:rPr lang="ru-RU" sz="1600" smtClean="0">
                <a:solidFill>
                  <a:srgbClr val="17375E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13</a:t>
            </a:fld>
            <a:endParaRPr lang="ru-RU" sz="2000" smtClean="0">
              <a:solidFill>
                <a:srgbClr val="17375E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2281561" y="1502546"/>
            <a:ext cx="6249880" cy="4543147"/>
          </a:xfrm>
        </p:spPr>
        <p:txBody>
          <a:bodyPr/>
          <a:lstStyle/>
          <a:p>
            <a:pPr algn="ctr">
              <a:buNone/>
            </a:pPr>
            <a:r>
              <a:rPr lang="ru-RU" sz="2000" b="1" dirty="0" smtClean="0">
                <a:latin typeface="Arial Narrow" pitchFamily="34" charset="0"/>
              </a:rPr>
              <a:t>Отдел по защите прав субъектов персональных данных и надзора в сфере массовых коммуникаций</a:t>
            </a:r>
          </a:p>
          <a:p>
            <a:pPr>
              <a:buNone/>
            </a:pPr>
            <a:endParaRPr lang="ru-RU" sz="2000" dirty="0" smtClean="0">
              <a:latin typeface="Arial Narrow" pitchFamily="34" charset="0"/>
            </a:endParaRPr>
          </a:p>
          <a:p>
            <a:pPr>
              <a:buNone/>
            </a:pPr>
            <a:r>
              <a:rPr lang="ru-RU" sz="2000" dirty="0" smtClean="0">
                <a:latin typeface="Arial Narrow" pitchFamily="34" charset="0"/>
              </a:rPr>
              <a:t>Начальник отдела Воропаева Юлия Михайловна  (4752) 5594</a:t>
            </a:r>
            <a:r>
              <a:rPr lang="en-US" sz="2000" dirty="0" smtClean="0">
                <a:latin typeface="Arial Narrow" pitchFamily="34" charset="0"/>
              </a:rPr>
              <a:t>26 (</a:t>
            </a:r>
            <a:r>
              <a:rPr lang="ru-RU" sz="2000" dirty="0" smtClean="0">
                <a:latin typeface="Arial Narrow" pitchFamily="34" charset="0"/>
              </a:rPr>
              <a:t>доб. 613</a:t>
            </a:r>
            <a:r>
              <a:rPr lang="en-US" sz="2000" dirty="0" smtClean="0">
                <a:latin typeface="Arial Narrow" pitchFamily="34" charset="0"/>
              </a:rPr>
              <a:t>)</a:t>
            </a:r>
            <a:endParaRPr lang="ru-RU" sz="2000" dirty="0" smtClean="0">
              <a:latin typeface="Arial Narrow" pitchFamily="34" charset="0"/>
            </a:endParaRPr>
          </a:p>
          <a:p>
            <a:pPr>
              <a:buNone/>
            </a:pPr>
            <a:r>
              <a:rPr lang="ru-RU" sz="2000" dirty="0" smtClean="0">
                <a:latin typeface="Arial Narrow" pitchFamily="34" charset="0"/>
              </a:rPr>
              <a:t>Специалист-эксперт Толстошеина Ирина Борисовна (4752) 559425 (доб. 611)</a:t>
            </a:r>
          </a:p>
          <a:p>
            <a:pPr>
              <a:buNone/>
            </a:pPr>
            <a:endParaRPr lang="ru-RU" sz="2000" dirty="0">
              <a:latin typeface="Arial Narrow" pitchFamily="34" charset="0"/>
            </a:endParaRPr>
          </a:p>
          <a:p>
            <a:pPr algn="ctr">
              <a:buNone/>
            </a:pPr>
            <a:r>
              <a:rPr lang="ru-RU" sz="2000" i="1" dirty="0" smtClean="0">
                <a:latin typeface="Arial Narrow" pitchFamily="34" charset="0"/>
              </a:rPr>
              <a:t>Эл. почта: </a:t>
            </a:r>
            <a:r>
              <a:rPr lang="en-US" sz="2000" i="1" dirty="0" smtClean="0">
                <a:latin typeface="Arial Narrow" pitchFamily="34" charset="0"/>
              </a:rPr>
              <a:t>rsockanc68@rkn.gov.ru</a:t>
            </a:r>
            <a:endParaRPr lang="ru-RU" sz="2000" i="1" dirty="0">
              <a:latin typeface="Arial Narrow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126" y="1273916"/>
            <a:ext cx="2047435" cy="2729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30280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Box 1"/>
          <p:cNvSpPr txBox="1">
            <a:spLocks noChangeArrowheads="1"/>
          </p:cNvSpPr>
          <p:nvPr/>
        </p:nvSpPr>
        <p:spPr bwMode="auto">
          <a:xfrm>
            <a:off x="957263" y="3922713"/>
            <a:ext cx="72294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sz="2000" b="1" dirty="0">
                <a:solidFill>
                  <a:srgbClr val="17375E"/>
                </a:solidFill>
                <a:latin typeface="Arial Narrow" panose="020B0606020202030204" pitchFamily="34" charset="0"/>
              </a:rPr>
              <a:t>СПАСИБО ЗА ВНИМАНИЕ!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 smtClean="0">
                <a:latin typeface="Arial Narrow" panose="020B0606020202030204" pitchFamily="34" charset="0"/>
              </a:rPr>
              <a:t/>
            </a:r>
            <a:br>
              <a:rPr lang="ru-RU" sz="3200" b="1" dirty="0" smtClean="0">
                <a:latin typeface="Arial Narrow" panose="020B0606020202030204" pitchFamily="34" charset="0"/>
              </a:rPr>
            </a:br>
            <a:r>
              <a:rPr lang="ru-RU" sz="3200" b="1" dirty="0" smtClean="0">
                <a:latin typeface="Arial Narrow" panose="020B0606020202030204" pitchFamily="34" charset="0"/>
              </a:rPr>
              <a:t>Законодательство </a:t>
            </a:r>
            <a:r>
              <a:rPr lang="ru-RU" sz="3200" b="1" dirty="0">
                <a:latin typeface="Arial Narrow" pitchFamily="34" charset="0"/>
              </a:rPr>
              <a:t>для главного редактора:</a:t>
            </a:r>
            <a:r>
              <a:rPr lang="ru-RU" sz="3200" b="1" dirty="0">
                <a:solidFill>
                  <a:srgbClr val="17375E"/>
                </a:solidFill>
                <a:latin typeface="Arial Narrow" pitchFamily="34" charset="0"/>
              </a:rPr>
              <a:t/>
            </a:r>
            <a:br>
              <a:rPr lang="ru-RU" sz="3200" b="1" dirty="0">
                <a:solidFill>
                  <a:srgbClr val="17375E"/>
                </a:solidFill>
                <a:latin typeface="Arial Narrow" pitchFamily="34" charset="0"/>
              </a:rPr>
            </a:br>
            <a:endParaRPr lang="ru-RU" sz="3200" dirty="0">
              <a:latin typeface="Arial Narrow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072846" cy="4199709"/>
          </a:xfrm>
        </p:spPr>
        <p:txBody>
          <a:bodyPr/>
          <a:lstStyle/>
          <a:p>
            <a:r>
              <a:rPr lang="ru-RU" sz="2800" dirty="0" smtClean="0">
                <a:latin typeface="Arial Narrow" pitchFamily="34" charset="0"/>
              </a:rPr>
              <a:t>Закон РФ от 27.12.1991 № 2124-1 «О средствах массовой информации»</a:t>
            </a:r>
          </a:p>
          <a:p>
            <a:r>
              <a:rPr lang="ru-RU" sz="2800" dirty="0" smtClean="0">
                <a:latin typeface="Arial Narrow" pitchFamily="34" charset="0"/>
              </a:rPr>
              <a:t>Федеральный закон от 29.12.1994 № 77-ФЗ «Об обязательном экземпляре документов»</a:t>
            </a:r>
          </a:p>
          <a:p>
            <a:r>
              <a:rPr lang="ru-RU" sz="2800" dirty="0" smtClean="0">
                <a:latin typeface="Arial Narrow" pitchFamily="34" charset="0"/>
              </a:rPr>
              <a:t>Федеральный закон от 29.12.2010 № 436-ФЗ «О защите детей от информации, причиняющей вред их здоровью и развитию»</a:t>
            </a:r>
          </a:p>
          <a:p>
            <a:endParaRPr lang="ru-RU" dirty="0">
              <a:latin typeface="Arial Narrow" pitchFamily="34" charset="0"/>
            </a:endParaRPr>
          </a:p>
        </p:txBody>
      </p:sp>
      <p:sp>
        <p:nvSpPr>
          <p:cNvPr id="10255" name="Дата 3"/>
          <p:cNvSpPr>
            <a:spLocks noGrp="1"/>
          </p:cNvSpPr>
          <p:nvPr>
            <p:ph type="dt" sz="half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fld id="{251EB7D3-1094-4FEE-94C0-A0BC21EE691B}" type="slidenum">
              <a:rPr lang="ru-RU" sz="1600" smtClean="0">
                <a:solidFill>
                  <a:srgbClr val="17375E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1</a:t>
            </a:fld>
            <a:endParaRPr lang="ru-RU" sz="2000" smtClean="0">
              <a:solidFill>
                <a:srgbClr val="17375E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 smtClean="0">
                <a:latin typeface="Arial Narrow" panose="020B0606020202030204" pitchFamily="34" charset="0"/>
              </a:rPr>
              <a:t/>
            </a:r>
            <a:br>
              <a:rPr lang="ru-RU" sz="3200" b="1" dirty="0" smtClean="0">
                <a:latin typeface="Arial Narrow" panose="020B0606020202030204" pitchFamily="34" charset="0"/>
              </a:rPr>
            </a:br>
            <a:r>
              <a:rPr lang="ru-RU" sz="3200" b="1" dirty="0" smtClean="0">
                <a:latin typeface="Arial Narrow" panose="020B0606020202030204" pitchFamily="34" charset="0"/>
              </a:rPr>
              <a:t>Статистика выявляемых нарушений:</a:t>
            </a:r>
            <a:r>
              <a:rPr lang="ru-RU" sz="3200" b="1" dirty="0">
                <a:solidFill>
                  <a:srgbClr val="17375E"/>
                </a:solidFill>
                <a:latin typeface="Arial Narrow" pitchFamily="34" charset="0"/>
              </a:rPr>
              <a:t/>
            </a:r>
            <a:br>
              <a:rPr lang="ru-RU" sz="3200" b="1" dirty="0">
                <a:solidFill>
                  <a:srgbClr val="17375E"/>
                </a:solidFill>
                <a:latin typeface="Arial Narrow" pitchFamily="34" charset="0"/>
              </a:rPr>
            </a:br>
            <a:endParaRPr lang="ru-RU" sz="3200" dirty="0">
              <a:latin typeface="Arial Narrow" pitchFamily="34" charset="0"/>
            </a:endParaRPr>
          </a:p>
        </p:txBody>
      </p:sp>
      <p:sp>
        <p:nvSpPr>
          <p:cNvPr id="10255" name="Дата 3"/>
          <p:cNvSpPr>
            <a:spLocks noGrp="1"/>
          </p:cNvSpPr>
          <p:nvPr>
            <p:ph type="dt" sz="half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fld id="{251EB7D3-1094-4FEE-94C0-A0BC21EE691B}" type="slidenum">
              <a:rPr lang="ru-RU" sz="1600" smtClean="0">
                <a:solidFill>
                  <a:srgbClr val="17375E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2</a:t>
            </a:fld>
            <a:endParaRPr lang="ru-RU" sz="2000" smtClean="0">
              <a:solidFill>
                <a:srgbClr val="17375E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Объект 3"/>
          <p:cNvSpPr>
            <a:spLocks noGrp="1"/>
          </p:cNvSpPr>
          <p:nvPr>
            <p:ph idx="1"/>
          </p:nvPr>
        </p:nvSpPr>
        <p:spPr>
          <a:xfrm>
            <a:off x="457199" y="1600200"/>
            <a:ext cx="8402716" cy="1995256"/>
          </a:xfrm>
        </p:spPr>
        <p:txBody>
          <a:bodyPr numCol="2">
            <a:normAutofit/>
          </a:bodyPr>
          <a:lstStyle/>
          <a:p>
            <a:pPr marL="0" indent="0" algn="ctr">
              <a:buNone/>
            </a:pPr>
            <a:r>
              <a:rPr lang="ru-RU" sz="2000" b="1" dirty="0" smtClean="0">
                <a:solidFill>
                  <a:srgbClr val="FF0000"/>
                </a:solidFill>
                <a:latin typeface="Cambria" pitchFamily="18" charset="0"/>
              </a:rPr>
              <a:t>2017 год:</a:t>
            </a:r>
          </a:p>
          <a:p>
            <a:pPr marL="0" indent="0" algn="ctr">
              <a:buNone/>
            </a:pPr>
            <a:r>
              <a:rPr lang="ru-RU" sz="2000" dirty="0" smtClean="0">
                <a:latin typeface="Cambria" pitchFamily="18" charset="0"/>
              </a:rPr>
              <a:t>Проведено 79 СН СМИ</a:t>
            </a:r>
          </a:p>
          <a:p>
            <a:pPr marL="0" indent="0" algn="ctr">
              <a:buNone/>
            </a:pPr>
            <a:r>
              <a:rPr lang="ru-RU" sz="2000" dirty="0" smtClean="0">
                <a:latin typeface="Cambria" pitchFamily="18" charset="0"/>
              </a:rPr>
              <a:t>Выявлено нарушений 40</a:t>
            </a:r>
          </a:p>
          <a:p>
            <a:pPr marL="0" indent="0" algn="ctr">
              <a:buNone/>
            </a:pPr>
            <a:r>
              <a:rPr lang="ru-RU" sz="2000" dirty="0" smtClean="0">
                <a:latin typeface="Cambria" pitchFamily="18" charset="0"/>
              </a:rPr>
              <a:t>Нарушений с «формальным составом»  25,7 %</a:t>
            </a:r>
          </a:p>
          <a:p>
            <a:pPr marL="0" indent="0" algn="ctr">
              <a:buNone/>
            </a:pPr>
            <a:r>
              <a:rPr lang="ru-RU" sz="2000" b="1" dirty="0" smtClean="0">
                <a:solidFill>
                  <a:srgbClr val="FF0000"/>
                </a:solidFill>
                <a:latin typeface="Cambria" pitchFamily="18" charset="0"/>
              </a:rPr>
              <a:t>2018 год:</a:t>
            </a:r>
          </a:p>
          <a:p>
            <a:pPr marL="0" indent="0" algn="ctr">
              <a:buNone/>
            </a:pPr>
            <a:r>
              <a:rPr lang="ru-RU" sz="2000" dirty="0" smtClean="0">
                <a:latin typeface="Cambria" pitchFamily="18" charset="0"/>
              </a:rPr>
              <a:t>Проведено 70 СН СМИ </a:t>
            </a:r>
          </a:p>
          <a:p>
            <a:pPr marL="0" indent="0" algn="ctr">
              <a:buNone/>
            </a:pPr>
            <a:r>
              <a:rPr lang="ru-RU" sz="2000" dirty="0" smtClean="0">
                <a:latin typeface="Cambria" pitchFamily="18" charset="0"/>
              </a:rPr>
              <a:t>Выявлено нарушений 12 (всего 16)</a:t>
            </a:r>
          </a:p>
          <a:p>
            <a:pPr marL="0" indent="0" algn="ctr">
              <a:buNone/>
            </a:pPr>
            <a:r>
              <a:rPr lang="ru-RU" sz="2000" dirty="0">
                <a:latin typeface="Cambria" pitchFamily="18" charset="0"/>
              </a:rPr>
              <a:t>Нарушений с </a:t>
            </a:r>
            <a:r>
              <a:rPr lang="ru-RU" sz="2000" dirty="0" smtClean="0">
                <a:latin typeface="Cambria" pitchFamily="18" charset="0"/>
              </a:rPr>
              <a:t>«формальным составом» </a:t>
            </a:r>
            <a:r>
              <a:rPr lang="ru-RU" sz="2000" dirty="0">
                <a:latin typeface="Cambria" pitchFamily="18" charset="0"/>
              </a:rPr>
              <a:t>15,2 </a:t>
            </a:r>
            <a:r>
              <a:rPr lang="ru-RU" sz="2000" dirty="0" smtClean="0">
                <a:latin typeface="Cambria" pitchFamily="18" charset="0"/>
              </a:rPr>
              <a:t>%</a:t>
            </a:r>
            <a:endParaRPr lang="ru-RU" sz="2000" dirty="0">
              <a:latin typeface="Cambria" pitchFamily="18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683568" y="3896302"/>
            <a:ext cx="7056784" cy="1038647"/>
          </a:xfrm>
          <a:prstGeom prst="ellipse">
            <a:avLst/>
          </a:prstGeom>
          <a:solidFill>
            <a:srgbClr val="92D05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1259632" y="4077072"/>
            <a:ext cx="6336704" cy="67710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Cambria" pitchFamily="18" charset="0"/>
              </a:rPr>
              <a:t>Динамика снижения нарушений с «формальным составом» </a:t>
            </a:r>
            <a:r>
              <a:rPr lang="ru-RU" b="1" dirty="0" smtClean="0">
                <a:solidFill>
                  <a:srgbClr val="006600"/>
                </a:solidFill>
                <a:latin typeface="Cambria" pitchFamily="18" charset="0"/>
              </a:rPr>
              <a:t>- 10,5 % </a:t>
            </a:r>
            <a:endParaRPr lang="ru-RU" b="1" dirty="0">
              <a:solidFill>
                <a:srgbClr val="006600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47626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 smtClean="0">
                <a:latin typeface="Arial Narrow" panose="020B0606020202030204" pitchFamily="34" charset="0"/>
              </a:rPr>
              <a:t/>
            </a:r>
            <a:br>
              <a:rPr lang="ru-RU" sz="3200" b="1" dirty="0" smtClean="0">
                <a:latin typeface="Arial Narrow" panose="020B0606020202030204" pitchFamily="34" charset="0"/>
              </a:rPr>
            </a:br>
            <a:r>
              <a:rPr lang="ru-RU" sz="3200" b="1" dirty="0" smtClean="0">
                <a:latin typeface="Arial Narrow" panose="020B0606020202030204" pitchFamily="34" charset="0"/>
              </a:rPr>
              <a:t>Статистика по нарушениям за 2018 год в печатных СМИ:</a:t>
            </a:r>
            <a:endParaRPr lang="ru-RU" sz="3200" dirty="0">
              <a:latin typeface="Arial Narrow" pitchFamily="34" charset="0"/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7617590"/>
              </p:ext>
            </p:extLst>
          </p:nvPr>
        </p:nvGraphicFramePr>
        <p:xfrm>
          <a:off x="614362" y="1417638"/>
          <a:ext cx="8072438" cy="41989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0255" name="Дата 3"/>
          <p:cNvSpPr>
            <a:spLocks noGrp="1"/>
          </p:cNvSpPr>
          <p:nvPr>
            <p:ph type="dt" sz="half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fld id="{251EB7D3-1094-4FEE-94C0-A0BC21EE691B}" type="slidenum">
              <a:rPr lang="ru-RU" sz="1600" smtClean="0">
                <a:solidFill>
                  <a:srgbClr val="17375E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3</a:t>
            </a:fld>
            <a:endParaRPr lang="ru-RU" sz="2000" smtClean="0">
              <a:solidFill>
                <a:srgbClr val="17375E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19832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 smtClean="0">
                <a:latin typeface="Arial Narrow" panose="020B0606020202030204" pitchFamily="34" charset="0"/>
              </a:rPr>
              <a:t/>
            </a:r>
            <a:br>
              <a:rPr lang="ru-RU" sz="3200" b="1" dirty="0" smtClean="0">
                <a:latin typeface="Arial Narrow" panose="020B0606020202030204" pitchFamily="34" charset="0"/>
              </a:rPr>
            </a:br>
            <a:r>
              <a:rPr lang="ru-RU" sz="3200" b="1" dirty="0">
                <a:latin typeface="Arial Narrow" pitchFamily="34" charset="0"/>
              </a:rPr>
              <a:t>Типовые ошибки при оформлении выходных данных СМИ</a:t>
            </a:r>
            <a:r>
              <a:rPr lang="ru-RU" sz="3200" b="1" dirty="0">
                <a:solidFill>
                  <a:srgbClr val="17375E"/>
                </a:solidFill>
                <a:latin typeface="Arial Narrow" panose="020B0606020202030204" pitchFamily="34" charset="0"/>
              </a:rPr>
              <a:t/>
            </a:r>
            <a:br>
              <a:rPr lang="ru-RU" sz="3200" b="1" dirty="0">
                <a:solidFill>
                  <a:srgbClr val="17375E"/>
                </a:solidFill>
                <a:latin typeface="Arial Narrow" panose="020B0606020202030204" pitchFamily="34" charset="0"/>
              </a:rPr>
            </a:b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072846" cy="4199709"/>
          </a:xfrm>
        </p:spPr>
        <p:txBody>
          <a:bodyPr/>
          <a:lstStyle/>
          <a:p>
            <a:r>
              <a:rPr lang="ru-RU" dirty="0">
                <a:latin typeface="Arial Narrow" pitchFamily="34" charset="0"/>
              </a:rPr>
              <a:t>Не указаны инициалы, фамилия гл. редактора</a:t>
            </a:r>
          </a:p>
          <a:p>
            <a:r>
              <a:rPr lang="ru-RU" dirty="0">
                <a:latin typeface="Arial Narrow" pitchFamily="34" charset="0"/>
              </a:rPr>
              <a:t>Не указан адрес издателя</a:t>
            </a:r>
          </a:p>
          <a:p>
            <a:r>
              <a:rPr lang="ru-RU" dirty="0">
                <a:latin typeface="Arial Narrow" pitchFamily="34" charset="0"/>
              </a:rPr>
              <a:t>Отсутствует дата выхода в свет</a:t>
            </a:r>
          </a:p>
          <a:p>
            <a:r>
              <a:rPr lang="ru-RU" dirty="0">
                <a:latin typeface="Arial Narrow" pitchFamily="34" charset="0"/>
              </a:rPr>
              <a:t>Отсутствует знак информационной продукции СМИ</a:t>
            </a:r>
          </a:p>
          <a:p>
            <a:r>
              <a:rPr lang="ru-RU" dirty="0">
                <a:latin typeface="Arial Narrow" pitchFamily="34" charset="0"/>
              </a:rPr>
              <a:t>Неверно указывается номер и дата свидетельства о регистрации СМИ</a:t>
            </a:r>
          </a:p>
          <a:p>
            <a:endParaRPr lang="ru-RU" dirty="0"/>
          </a:p>
        </p:txBody>
      </p:sp>
      <p:sp>
        <p:nvSpPr>
          <p:cNvPr id="10255" name="Дата 3"/>
          <p:cNvSpPr>
            <a:spLocks noGrp="1"/>
          </p:cNvSpPr>
          <p:nvPr>
            <p:ph type="dt" sz="half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fld id="{251EB7D3-1094-4FEE-94C0-A0BC21EE691B}" type="slidenum">
              <a:rPr lang="ru-RU" sz="1600" smtClean="0">
                <a:solidFill>
                  <a:srgbClr val="17375E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4</a:t>
            </a:fld>
            <a:endParaRPr lang="ru-RU" sz="2000" smtClean="0">
              <a:solidFill>
                <a:srgbClr val="17375E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4551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 smtClean="0">
                <a:latin typeface="Arial Narrow" panose="020B0606020202030204" pitchFamily="34" charset="0"/>
              </a:rPr>
              <a:t/>
            </a:r>
            <a:br>
              <a:rPr lang="ru-RU" sz="3200" b="1" dirty="0" smtClean="0">
                <a:latin typeface="Arial Narrow" panose="020B0606020202030204" pitchFamily="34" charset="0"/>
              </a:rPr>
            </a:br>
            <a:r>
              <a:rPr lang="ru-RU" sz="3200" b="1" dirty="0">
                <a:latin typeface="Arial Narrow" pitchFamily="34" charset="0"/>
              </a:rPr>
              <a:t>Типовые ошибки при оформлении выходных данных СМИ</a:t>
            </a:r>
            <a:r>
              <a:rPr lang="ru-RU" sz="3200" b="1" dirty="0">
                <a:solidFill>
                  <a:srgbClr val="17375E"/>
                </a:solidFill>
                <a:latin typeface="Arial Narrow" panose="020B0606020202030204" pitchFamily="34" charset="0"/>
              </a:rPr>
              <a:t/>
            </a:r>
            <a:br>
              <a:rPr lang="ru-RU" sz="3200" b="1" dirty="0">
                <a:solidFill>
                  <a:srgbClr val="17375E"/>
                </a:solidFill>
                <a:latin typeface="Arial Narrow" panose="020B0606020202030204" pitchFamily="34" charset="0"/>
              </a:rPr>
            </a:br>
            <a:endParaRPr lang="ru-RU" sz="3200" dirty="0"/>
          </a:p>
        </p:txBody>
      </p:sp>
      <p:sp>
        <p:nvSpPr>
          <p:cNvPr id="10255" name="Дата 3"/>
          <p:cNvSpPr>
            <a:spLocks noGrp="1"/>
          </p:cNvSpPr>
          <p:nvPr>
            <p:ph type="dt" sz="half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fld id="{251EB7D3-1094-4FEE-94C0-A0BC21EE691B}" type="slidenum">
              <a:rPr lang="ru-RU" sz="1600" smtClean="0">
                <a:solidFill>
                  <a:srgbClr val="17375E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5</a:t>
            </a:fld>
            <a:endParaRPr lang="ru-RU" sz="2000" smtClean="0">
              <a:solidFill>
                <a:srgbClr val="17375E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995" y="1600200"/>
            <a:ext cx="7302009" cy="4525963"/>
          </a:xfrm>
        </p:spPr>
      </p:pic>
    </p:spTree>
    <p:extLst>
      <p:ext uri="{BB962C8B-B14F-4D97-AF65-F5344CB8AC3E}">
        <p14:creationId xmlns:p14="http://schemas.microsoft.com/office/powerpoint/2010/main" val="27901083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 smtClean="0">
                <a:latin typeface="Arial Narrow" panose="020B0606020202030204" pitchFamily="34" charset="0"/>
              </a:rPr>
              <a:t/>
            </a:r>
            <a:br>
              <a:rPr lang="ru-RU" sz="3200" b="1" dirty="0" smtClean="0">
                <a:latin typeface="Arial Narrow" panose="020B0606020202030204" pitchFamily="34" charset="0"/>
              </a:rPr>
            </a:br>
            <a:r>
              <a:rPr lang="ru-RU" sz="3200" b="1" dirty="0">
                <a:latin typeface="Arial Narrow" pitchFamily="34" charset="0"/>
              </a:rPr>
              <a:t>Типовые ошибки при оформлении выходных данных СМИ</a:t>
            </a:r>
            <a:r>
              <a:rPr lang="ru-RU" sz="3200" b="1" dirty="0">
                <a:solidFill>
                  <a:srgbClr val="17375E"/>
                </a:solidFill>
                <a:latin typeface="Arial Narrow" panose="020B0606020202030204" pitchFamily="34" charset="0"/>
              </a:rPr>
              <a:t/>
            </a:r>
            <a:br>
              <a:rPr lang="ru-RU" sz="3200" b="1" dirty="0">
                <a:solidFill>
                  <a:srgbClr val="17375E"/>
                </a:solidFill>
                <a:latin typeface="Arial Narrow" panose="020B0606020202030204" pitchFamily="34" charset="0"/>
              </a:rPr>
            </a:br>
            <a:endParaRPr lang="ru-RU" sz="3200" dirty="0"/>
          </a:p>
        </p:txBody>
      </p:sp>
      <p:pic>
        <p:nvPicPr>
          <p:cNvPr id="5" name="Содержимое 4" descr="выхи.jpg"/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1569385" y="1600200"/>
            <a:ext cx="6320850" cy="45383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255" name="Дата 3"/>
          <p:cNvSpPr>
            <a:spLocks noGrp="1"/>
          </p:cNvSpPr>
          <p:nvPr>
            <p:ph type="dt" sz="half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fld id="{251EB7D3-1094-4FEE-94C0-A0BC21EE691B}" type="slidenum">
              <a:rPr lang="ru-RU" sz="1600" smtClean="0">
                <a:solidFill>
                  <a:srgbClr val="17375E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6</a:t>
            </a:fld>
            <a:endParaRPr lang="ru-RU" sz="2000" smtClean="0">
              <a:solidFill>
                <a:srgbClr val="17375E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57804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 smtClean="0">
                <a:latin typeface="Arial Narrow" panose="020B0606020202030204" pitchFamily="34" charset="0"/>
              </a:rPr>
              <a:t/>
            </a:r>
            <a:br>
              <a:rPr lang="ru-RU" sz="3200" b="1" dirty="0" smtClean="0">
                <a:latin typeface="Arial Narrow" panose="020B0606020202030204" pitchFamily="34" charset="0"/>
              </a:rPr>
            </a:br>
            <a:r>
              <a:rPr lang="ru-RU" sz="3200" b="1" dirty="0" smtClean="0">
                <a:latin typeface="Arial Narrow" panose="020B0606020202030204" pitchFamily="34" charset="0"/>
              </a:rPr>
              <a:t>Знак информационной продукции СМИ</a:t>
            </a:r>
            <a:r>
              <a:rPr lang="ru-RU" sz="3200" b="1" dirty="0">
                <a:solidFill>
                  <a:srgbClr val="17375E"/>
                </a:solidFill>
                <a:latin typeface="Arial Narrow" pitchFamily="34" charset="0"/>
              </a:rPr>
              <a:t/>
            </a:r>
            <a:br>
              <a:rPr lang="ru-RU" sz="3200" b="1" dirty="0">
                <a:solidFill>
                  <a:srgbClr val="17375E"/>
                </a:solidFill>
                <a:latin typeface="Arial Narrow" pitchFamily="34" charset="0"/>
              </a:rPr>
            </a:br>
            <a:endParaRPr lang="ru-RU" sz="3200" dirty="0">
              <a:latin typeface="Arial Narrow" pitchFamily="34" charset="0"/>
            </a:endParaRPr>
          </a:p>
        </p:txBody>
      </p:sp>
      <p:pic>
        <p:nvPicPr>
          <p:cNvPr id="5" name="Содержимое 4" descr="Выхи 2.jpg"/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1569385" y="1600200"/>
            <a:ext cx="5848068" cy="4198938"/>
          </a:xfrm>
        </p:spPr>
      </p:pic>
      <p:sp>
        <p:nvSpPr>
          <p:cNvPr id="10255" name="Дата 3"/>
          <p:cNvSpPr>
            <a:spLocks noGrp="1"/>
          </p:cNvSpPr>
          <p:nvPr>
            <p:ph type="dt" sz="half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fld id="{251EB7D3-1094-4FEE-94C0-A0BC21EE691B}" type="slidenum">
              <a:rPr lang="ru-RU" sz="1600" smtClean="0">
                <a:solidFill>
                  <a:srgbClr val="17375E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7</a:t>
            </a:fld>
            <a:endParaRPr lang="ru-RU" sz="2000" smtClean="0">
              <a:solidFill>
                <a:srgbClr val="17375E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49993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 smtClean="0">
                <a:latin typeface="Arial Narrow" panose="020B0606020202030204" pitchFamily="34" charset="0"/>
              </a:rPr>
              <a:t/>
            </a:r>
            <a:br>
              <a:rPr lang="ru-RU" sz="3200" b="1" dirty="0" smtClean="0">
                <a:latin typeface="Arial Narrow" panose="020B0606020202030204" pitchFamily="34" charset="0"/>
              </a:rPr>
            </a:br>
            <a:r>
              <a:rPr lang="ru-RU" sz="3200" b="1" dirty="0" smtClean="0">
                <a:latin typeface="Arial Narrow" panose="020B0606020202030204" pitchFamily="34" charset="0"/>
              </a:rPr>
              <a:t>Соблюдение требований ст. 11 Закона </a:t>
            </a:r>
            <a:br>
              <a:rPr lang="ru-RU" sz="3200" b="1" dirty="0" smtClean="0">
                <a:latin typeface="Arial Narrow" panose="020B0606020202030204" pitchFamily="34" charset="0"/>
              </a:rPr>
            </a:br>
            <a:r>
              <a:rPr lang="ru-RU" sz="3200" b="1" dirty="0" smtClean="0">
                <a:latin typeface="Arial Narrow" panose="020B0606020202030204" pitchFamily="34" charset="0"/>
              </a:rPr>
              <a:t>«О СМИ»:</a:t>
            </a:r>
            <a:r>
              <a:rPr lang="ru-RU" sz="3200" b="1" dirty="0">
                <a:solidFill>
                  <a:srgbClr val="17375E"/>
                </a:solidFill>
                <a:latin typeface="Arial Narrow" panose="020B0606020202030204" pitchFamily="34" charset="0"/>
              </a:rPr>
              <a:t/>
            </a:r>
            <a:br>
              <a:rPr lang="ru-RU" sz="3200" b="1" dirty="0">
                <a:solidFill>
                  <a:srgbClr val="17375E"/>
                </a:solidFill>
                <a:latin typeface="Arial Narrow" panose="020B0606020202030204" pitchFamily="34" charset="0"/>
              </a:rPr>
            </a:br>
            <a:endParaRPr lang="ru-RU" sz="3200" dirty="0"/>
          </a:p>
        </p:txBody>
      </p:sp>
      <p:sp>
        <p:nvSpPr>
          <p:cNvPr id="10255" name="Дата 3"/>
          <p:cNvSpPr>
            <a:spLocks noGrp="1"/>
          </p:cNvSpPr>
          <p:nvPr>
            <p:ph type="dt" sz="half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fld id="{251EB7D3-1094-4FEE-94C0-A0BC21EE691B}" type="slidenum">
              <a:rPr lang="ru-RU" sz="1600" smtClean="0">
                <a:solidFill>
                  <a:srgbClr val="17375E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8</a:t>
            </a:fld>
            <a:endParaRPr lang="ru-RU" sz="2000" smtClean="0">
              <a:solidFill>
                <a:srgbClr val="17375E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66626" y="1421090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ru-RU" sz="2800" dirty="0" smtClean="0">
                <a:latin typeface="Arial Narrow" pitchFamily="34" charset="0"/>
              </a:rPr>
              <a:t>Письменное уведомление регистрирующего органа (</a:t>
            </a:r>
            <a:r>
              <a:rPr lang="ru-RU" sz="2800" dirty="0" err="1" smtClean="0">
                <a:latin typeface="Arial Narrow" pitchFamily="34" charset="0"/>
              </a:rPr>
              <a:t>Роскомнадзора</a:t>
            </a:r>
            <a:r>
              <a:rPr lang="ru-RU" sz="2800" dirty="0" smtClean="0">
                <a:latin typeface="Arial Narrow" pitchFamily="34" charset="0"/>
              </a:rPr>
              <a:t>) об изменении:</a:t>
            </a:r>
          </a:p>
          <a:p>
            <a:r>
              <a:rPr lang="ru-RU" sz="2800" dirty="0" smtClean="0">
                <a:latin typeface="Arial Narrow" pitchFamily="34" charset="0"/>
              </a:rPr>
              <a:t>места нахождения учредителя и (или) редакции, </a:t>
            </a:r>
          </a:p>
          <a:p>
            <a:r>
              <a:rPr lang="ru-RU" sz="2800" dirty="0" smtClean="0">
                <a:latin typeface="Arial Narrow" pitchFamily="34" charset="0"/>
              </a:rPr>
              <a:t>периодичности выпуска и </a:t>
            </a:r>
          </a:p>
          <a:p>
            <a:r>
              <a:rPr lang="ru-RU" sz="2800" dirty="0" smtClean="0">
                <a:latin typeface="Arial Narrow" pitchFamily="34" charset="0"/>
              </a:rPr>
              <a:t>максимального объема средства массовой информации, </a:t>
            </a:r>
          </a:p>
          <a:p>
            <a:r>
              <a:rPr lang="ru-RU" sz="2800" dirty="0" smtClean="0">
                <a:latin typeface="Arial Narrow" pitchFamily="34" charset="0"/>
              </a:rPr>
              <a:t>принятия решения о прекращении, приостановлении или возобновлении деятельности средства массовой информации</a:t>
            </a:r>
          </a:p>
          <a:p>
            <a:pPr>
              <a:buNone/>
            </a:pPr>
            <a:r>
              <a:rPr lang="ru-RU" sz="2800" b="1" u="sng" dirty="0" smtClean="0">
                <a:latin typeface="Arial Narrow" pitchFamily="34" charset="0"/>
              </a:rPr>
              <a:t>подается в течение месяца со дня изменения!!!</a:t>
            </a:r>
            <a:endParaRPr lang="ru-RU" sz="2800" b="1" u="sng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49993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0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5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6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7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8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9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22930</TotalTime>
  <Words>445</Words>
  <Application>Microsoft Office PowerPoint</Application>
  <PresentationFormat>Экран (4:3)</PresentationFormat>
  <Paragraphs>98</Paragraphs>
  <Slides>15</Slides>
  <Notes>15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2" baseType="lpstr">
      <vt:lpstr>ＭＳ Ｐゴシック</vt:lpstr>
      <vt:lpstr>Arial</vt:lpstr>
      <vt:lpstr>Arial Narrow</vt:lpstr>
      <vt:lpstr>Calibri</vt:lpstr>
      <vt:lpstr>Cambria</vt:lpstr>
      <vt:lpstr>Wingdings</vt:lpstr>
      <vt:lpstr>Тема Office</vt:lpstr>
      <vt:lpstr>Презентация PowerPoint</vt:lpstr>
      <vt:lpstr> Законодательство для главного редактора: </vt:lpstr>
      <vt:lpstr> Статистика выявляемых нарушений: </vt:lpstr>
      <vt:lpstr> Статистика по нарушениям за 2018 год в печатных СМИ:</vt:lpstr>
      <vt:lpstr> Типовые ошибки при оформлении выходных данных СМИ </vt:lpstr>
      <vt:lpstr> Типовые ошибки при оформлении выходных данных СМИ </vt:lpstr>
      <vt:lpstr> Типовые ошибки при оформлении выходных данных СМИ </vt:lpstr>
      <vt:lpstr> Знак информационной продукции СМИ </vt:lpstr>
      <vt:lpstr> Соблюдение требований ст. 11 Закона  «О СМИ»: </vt:lpstr>
      <vt:lpstr> Соблюдение требований ст. 20 Закона  «О СМИ»: </vt:lpstr>
      <vt:lpstr> Соблюдение требований законодательства об обязательном экземпляре документов: </vt:lpstr>
      <vt:lpstr> Соблюдение требований законодательства об обязательном экземпляре документов: </vt:lpstr>
      <vt:lpstr> Административная ответственность </vt:lpstr>
      <vt:lpstr> Контактная информация: 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Бобрышев Владимир Сергеевич</dc:creator>
  <cp:lastModifiedBy>Александр Геннадьевич Ключников</cp:lastModifiedBy>
  <cp:revision>927</cp:revision>
  <cp:lastPrinted>2019-04-11T06:12:11Z</cp:lastPrinted>
  <dcterms:created xsi:type="dcterms:W3CDTF">2015-01-29T07:54:40Z</dcterms:created>
  <dcterms:modified xsi:type="dcterms:W3CDTF">2019-04-12T12:54:44Z</dcterms:modified>
</cp:coreProperties>
</file>